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8">
  <p:sldMasterIdLst>
    <p:sldMasterId id="2147483660" r:id="rId1"/>
  </p:sldMasterIdLst>
  <p:notesMasterIdLst>
    <p:notesMasterId r:id="rId7"/>
  </p:notesMasterIdLst>
  <p:handoutMasterIdLst>
    <p:handoutMasterId r:id="rId8"/>
  </p:handoutMasterIdLst>
  <p:sldIdLst>
    <p:sldId id="539" r:id="rId2"/>
    <p:sldId id="540" r:id="rId3"/>
    <p:sldId id="545" r:id="rId4"/>
    <p:sldId id="543" r:id="rId5"/>
    <p:sldId id="544" r:id="rId6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Estilo Médio 2 - Destaqu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672" autoAdjust="0"/>
    <p:restoredTop sz="96404" autoAdjust="0"/>
  </p:normalViewPr>
  <p:slideViewPr>
    <p:cSldViewPr>
      <p:cViewPr varScale="1">
        <p:scale>
          <a:sx n="111" d="100"/>
          <a:sy n="111" d="100"/>
        </p:scale>
        <p:origin x="1704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pt-PT"/>
              <a:t>SERVIÇO DE VIAS E OBRAS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1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8/17/2017</a:t>
            </a:r>
            <a:endParaRPr lang="pt-P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5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5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11A352-568E-41D6-B8E1-54DCAE6FE292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897921244"/>
      </p:ext>
    </p:extLst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pt-PT"/>
              <a:t>SERVIÇO DE VIAS E OBRAS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8/17/2017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77AA89-A9CA-4D74-BD96-B52EE19B28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168403"/>
      </p:ext>
    </p:extLst>
  </p:cSld>
  <p:clrMap bg1="lt1" tx1="dk1" bg2="lt2" tx2="dk2" accent1="accent1" accent2="accent2" accent3="accent3" accent4="accent4" accent5="accent5" accent6="accent6" hlink="hlink" folHlink="folHlink"/>
  <p:hf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2A18EF-8E2B-4F58-95D0-5A45A9CFABA2}" type="slidenum">
              <a:rPr lang="pt-PT" smtClean="0"/>
              <a:t>1</a:t>
            </a:fld>
            <a:endParaRPr lang="pt-PT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2839231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2A18EF-8E2B-4F58-95D0-5A45A9CFABA2}" type="slidenum">
              <a:rPr lang="pt-PT" smtClean="0"/>
              <a:t>2</a:t>
            </a:fld>
            <a:endParaRPr lang="pt-PT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6099217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2A18EF-8E2B-4F58-95D0-5A45A9CFABA2}" type="slidenum">
              <a:rPr lang="pt-PT" smtClean="0"/>
              <a:t>3</a:t>
            </a:fld>
            <a:endParaRPr lang="pt-PT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9661475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2A18EF-8E2B-4F58-95D0-5A45A9CFABA2}" type="slidenum">
              <a:rPr lang="pt-PT" smtClean="0"/>
              <a:t>4</a:t>
            </a:fld>
            <a:endParaRPr lang="pt-PT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4315858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2A18EF-8E2B-4F58-95D0-5A45A9CFABA2}" type="slidenum">
              <a:rPr lang="pt-PT" smtClean="0"/>
              <a:t>5</a:t>
            </a:fld>
            <a:endParaRPr lang="pt-PT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8753318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56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220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440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661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881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1102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5322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9542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3763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17/08/2017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>
                <a:solidFill>
                  <a:prstClr val="black">
                    <a:tint val="75000"/>
                  </a:prstClr>
                </a:solidFill>
              </a:rPr>
              <a:t>Contratação de Empreitada para Vedação em Rede Electro Soldada do TCC8 - Porto da Beira.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AB39C-8FA2-D042-9F06-BD331063768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23053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17/08/2017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>
                <a:solidFill>
                  <a:prstClr val="black">
                    <a:tint val="75000"/>
                  </a:prstClr>
                </a:solidFill>
              </a:rPr>
              <a:t>Contratação de Empreitada para Vedação em Rede Electro Soldada do TCC8 - Porto da Beira.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AB39C-8FA2-D042-9F06-BD331063768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2119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915" y="274778"/>
            <a:ext cx="2228851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64" y="274778"/>
            <a:ext cx="6534151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17/08/2017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>
                <a:solidFill>
                  <a:prstClr val="black">
                    <a:tint val="75000"/>
                  </a:prstClr>
                </a:solidFill>
              </a:rPr>
              <a:t>Contratação de Empreitada para Vedação em Rede Electro Soldada do TCC8 - Porto da Beira.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AB39C-8FA2-D042-9F06-BD331063768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02635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06878977"/>
      </p:ext>
    </p:extLst>
  </p:cSld>
  <p:clrMapOvr>
    <a:masterClrMapping/>
  </p:clrMapOvr>
  <p:transition>
    <p:randomBar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17/08/2017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>
                <a:solidFill>
                  <a:prstClr val="black">
                    <a:tint val="75000"/>
                  </a:prstClr>
                </a:solidFill>
              </a:rPr>
              <a:t>Contratação de Empreitada para Vedação em Rede Electro Soldada do TCC8 - Porto da Beira.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AB39C-8FA2-D042-9F06-BD331063768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02303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7040"/>
            <a:ext cx="7772400" cy="1362075"/>
          </a:xfrm>
        </p:spPr>
        <p:txBody>
          <a:bodyPr anchor="t"/>
          <a:lstStyle>
            <a:lvl1pPr algn="l">
              <a:defRPr sz="3692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1pPr>
            <a:lvl2pPr marL="422041" indent="0">
              <a:buNone/>
              <a:defRPr sz="1662">
                <a:solidFill>
                  <a:schemeClr val="tx1">
                    <a:tint val="75000"/>
                  </a:schemeClr>
                </a:solidFill>
              </a:defRPr>
            </a:lvl2pPr>
            <a:lvl3pPr marL="844083" indent="0">
              <a:buNone/>
              <a:defRPr sz="1477">
                <a:solidFill>
                  <a:schemeClr val="tx1">
                    <a:tint val="75000"/>
                  </a:schemeClr>
                </a:solidFill>
              </a:defRPr>
            </a:lvl3pPr>
            <a:lvl4pPr marL="1266124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4pPr>
            <a:lvl5pPr marL="1688165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5pPr>
            <a:lvl6pPr marL="2110207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6pPr>
            <a:lvl7pPr marL="2532248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7pPr>
            <a:lvl8pPr marL="2954289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8pPr>
            <a:lvl9pPr marL="3376331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17/08/2017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>
                <a:solidFill>
                  <a:prstClr val="black">
                    <a:tint val="75000"/>
                  </a:prstClr>
                </a:solidFill>
              </a:rPr>
              <a:t>Contratação de Empreitada para Vedação em Rede Electro Soldada do TCC8 - Porto da Beira.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AB39C-8FA2-D042-9F06-BD331063768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26310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2" y="1600206"/>
            <a:ext cx="4381500" cy="4525963"/>
          </a:xfrm>
        </p:spPr>
        <p:txBody>
          <a:bodyPr/>
          <a:lstStyle>
            <a:lvl1pPr>
              <a:defRPr sz="2585"/>
            </a:lvl1pPr>
            <a:lvl2pPr>
              <a:defRPr sz="2215"/>
            </a:lvl2pPr>
            <a:lvl3pPr>
              <a:defRPr sz="1846"/>
            </a:lvl3pPr>
            <a:lvl4pPr>
              <a:defRPr sz="1662"/>
            </a:lvl4pPr>
            <a:lvl5pPr>
              <a:defRPr sz="1662"/>
            </a:lvl5pPr>
            <a:lvl6pPr>
              <a:defRPr sz="1662"/>
            </a:lvl6pPr>
            <a:lvl7pPr>
              <a:defRPr sz="1662"/>
            </a:lvl7pPr>
            <a:lvl8pPr>
              <a:defRPr sz="1662"/>
            </a:lvl8pPr>
            <a:lvl9pPr>
              <a:defRPr sz="1662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2" y="1600206"/>
            <a:ext cx="4381500" cy="4525963"/>
          </a:xfrm>
        </p:spPr>
        <p:txBody>
          <a:bodyPr/>
          <a:lstStyle>
            <a:lvl1pPr>
              <a:defRPr sz="2585"/>
            </a:lvl1pPr>
            <a:lvl2pPr>
              <a:defRPr sz="2215"/>
            </a:lvl2pPr>
            <a:lvl3pPr>
              <a:defRPr sz="1846"/>
            </a:lvl3pPr>
            <a:lvl4pPr>
              <a:defRPr sz="1662"/>
            </a:lvl4pPr>
            <a:lvl5pPr>
              <a:defRPr sz="1662"/>
            </a:lvl5pPr>
            <a:lvl6pPr>
              <a:defRPr sz="1662"/>
            </a:lvl6pPr>
            <a:lvl7pPr>
              <a:defRPr sz="1662"/>
            </a:lvl7pPr>
            <a:lvl8pPr>
              <a:defRPr sz="1662"/>
            </a:lvl8pPr>
            <a:lvl9pPr>
              <a:defRPr sz="1662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17/08/2017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>
                <a:solidFill>
                  <a:prstClr val="black">
                    <a:tint val="75000"/>
                  </a:prstClr>
                </a:solidFill>
              </a:rPr>
              <a:t>Contratação de Empreitada para Vedação em Rede Electro Soldada do TCC8 - Porto da Beira.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AB39C-8FA2-D042-9F06-BD331063768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24452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215" b="1"/>
            </a:lvl1pPr>
            <a:lvl2pPr marL="422041" indent="0">
              <a:buNone/>
              <a:defRPr sz="1846" b="1"/>
            </a:lvl2pPr>
            <a:lvl3pPr marL="844083" indent="0">
              <a:buNone/>
              <a:defRPr sz="1662" b="1"/>
            </a:lvl3pPr>
            <a:lvl4pPr marL="1266124" indent="0">
              <a:buNone/>
              <a:defRPr sz="1477" b="1"/>
            </a:lvl4pPr>
            <a:lvl5pPr marL="1688165" indent="0">
              <a:buNone/>
              <a:defRPr sz="1477" b="1"/>
            </a:lvl5pPr>
            <a:lvl6pPr marL="2110207" indent="0">
              <a:buNone/>
              <a:defRPr sz="1477" b="1"/>
            </a:lvl6pPr>
            <a:lvl7pPr marL="2532248" indent="0">
              <a:buNone/>
              <a:defRPr sz="1477" b="1"/>
            </a:lvl7pPr>
            <a:lvl8pPr marL="2954289" indent="0">
              <a:buNone/>
              <a:defRPr sz="1477" b="1"/>
            </a:lvl8pPr>
            <a:lvl9pPr marL="3376331" indent="0">
              <a:buNone/>
              <a:defRPr sz="147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215"/>
            </a:lvl1pPr>
            <a:lvl2pPr>
              <a:defRPr sz="1846"/>
            </a:lvl2pPr>
            <a:lvl3pPr>
              <a:defRPr sz="1662"/>
            </a:lvl3pPr>
            <a:lvl4pPr>
              <a:defRPr sz="1477"/>
            </a:lvl4pPr>
            <a:lvl5pPr>
              <a:defRPr sz="1477"/>
            </a:lvl5pPr>
            <a:lvl6pPr>
              <a:defRPr sz="1477"/>
            </a:lvl6pPr>
            <a:lvl7pPr>
              <a:defRPr sz="1477"/>
            </a:lvl7pPr>
            <a:lvl8pPr>
              <a:defRPr sz="1477"/>
            </a:lvl8pPr>
            <a:lvl9pPr>
              <a:defRPr sz="147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93" y="1535113"/>
            <a:ext cx="4041775" cy="639762"/>
          </a:xfrm>
        </p:spPr>
        <p:txBody>
          <a:bodyPr anchor="b"/>
          <a:lstStyle>
            <a:lvl1pPr marL="0" indent="0">
              <a:buNone/>
              <a:defRPr sz="2215" b="1"/>
            </a:lvl1pPr>
            <a:lvl2pPr marL="422041" indent="0">
              <a:buNone/>
              <a:defRPr sz="1846" b="1"/>
            </a:lvl2pPr>
            <a:lvl3pPr marL="844083" indent="0">
              <a:buNone/>
              <a:defRPr sz="1662" b="1"/>
            </a:lvl3pPr>
            <a:lvl4pPr marL="1266124" indent="0">
              <a:buNone/>
              <a:defRPr sz="1477" b="1"/>
            </a:lvl4pPr>
            <a:lvl5pPr marL="1688165" indent="0">
              <a:buNone/>
              <a:defRPr sz="1477" b="1"/>
            </a:lvl5pPr>
            <a:lvl6pPr marL="2110207" indent="0">
              <a:buNone/>
              <a:defRPr sz="1477" b="1"/>
            </a:lvl6pPr>
            <a:lvl7pPr marL="2532248" indent="0">
              <a:buNone/>
              <a:defRPr sz="1477" b="1"/>
            </a:lvl7pPr>
            <a:lvl8pPr marL="2954289" indent="0">
              <a:buNone/>
              <a:defRPr sz="1477" b="1"/>
            </a:lvl8pPr>
            <a:lvl9pPr marL="3376331" indent="0">
              <a:buNone/>
              <a:defRPr sz="147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93" y="2174875"/>
            <a:ext cx="4041775" cy="3951288"/>
          </a:xfrm>
        </p:spPr>
        <p:txBody>
          <a:bodyPr/>
          <a:lstStyle>
            <a:lvl1pPr>
              <a:defRPr sz="2215"/>
            </a:lvl1pPr>
            <a:lvl2pPr>
              <a:defRPr sz="1846"/>
            </a:lvl2pPr>
            <a:lvl3pPr>
              <a:defRPr sz="1662"/>
            </a:lvl3pPr>
            <a:lvl4pPr>
              <a:defRPr sz="1477"/>
            </a:lvl4pPr>
            <a:lvl5pPr>
              <a:defRPr sz="1477"/>
            </a:lvl5pPr>
            <a:lvl6pPr>
              <a:defRPr sz="1477"/>
            </a:lvl6pPr>
            <a:lvl7pPr>
              <a:defRPr sz="1477"/>
            </a:lvl7pPr>
            <a:lvl8pPr>
              <a:defRPr sz="1477"/>
            </a:lvl8pPr>
            <a:lvl9pPr>
              <a:defRPr sz="147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17/08/2017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>
                <a:solidFill>
                  <a:prstClr val="black">
                    <a:tint val="75000"/>
                  </a:prstClr>
                </a:solidFill>
              </a:rPr>
              <a:t>Contratação de Empreitada para Vedação em Rede Electro Soldada do TCC8 - Porto da Beira.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AB39C-8FA2-D042-9F06-BD331063768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19044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17/08/2017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>
                <a:solidFill>
                  <a:prstClr val="black">
                    <a:tint val="75000"/>
                  </a:prstClr>
                </a:solidFill>
              </a:rPr>
              <a:t>Contratação de Empreitada para Vedação em Rede Electro Soldada do TCC8 - Porto da Beira.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AB39C-8FA2-D042-9F06-BD331063768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54911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17/08/2017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>
                <a:solidFill>
                  <a:prstClr val="black">
                    <a:tint val="75000"/>
                  </a:prstClr>
                </a:solidFill>
              </a:rPr>
              <a:t>Contratação de Empreitada para Vedação em Rede Electro Soldada do TCC8 - Porto da Beira.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AB39C-8FA2-D042-9F06-BD331063768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2591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8" y="273050"/>
            <a:ext cx="3008313" cy="1162050"/>
          </a:xfrm>
        </p:spPr>
        <p:txBody>
          <a:bodyPr anchor="b"/>
          <a:lstStyle>
            <a:lvl1pPr algn="l">
              <a:defRPr sz="1846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3" y="273190"/>
            <a:ext cx="5111750" cy="5853113"/>
          </a:xfrm>
        </p:spPr>
        <p:txBody>
          <a:bodyPr/>
          <a:lstStyle>
            <a:lvl1pPr>
              <a:defRPr sz="2954"/>
            </a:lvl1pPr>
            <a:lvl2pPr>
              <a:defRPr sz="2585"/>
            </a:lvl2pPr>
            <a:lvl3pPr>
              <a:defRPr sz="2215"/>
            </a:lvl3pPr>
            <a:lvl4pPr>
              <a:defRPr sz="1846"/>
            </a:lvl4pPr>
            <a:lvl5pPr>
              <a:defRPr sz="1846"/>
            </a:lvl5pPr>
            <a:lvl6pPr>
              <a:defRPr sz="1846"/>
            </a:lvl6pPr>
            <a:lvl7pPr>
              <a:defRPr sz="1846"/>
            </a:lvl7pPr>
            <a:lvl8pPr>
              <a:defRPr sz="1846"/>
            </a:lvl8pPr>
            <a:lvl9pPr>
              <a:defRPr sz="1846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8" y="1435103"/>
            <a:ext cx="3008313" cy="4691063"/>
          </a:xfrm>
        </p:spPr>
        <p:txBody>
          <a:bodyPr/>
          <a:lstStyle>
            <a:lvl1pPr marL="0" indent="0">
              <a:buNone/>
              <a:defRPr sz="1292"/>
            </a:lvl1pPr>
            <a:lvl2pPr marL="422041" indent="0">
              <a:buNone/>
              <a:defRPr sz="1108"/>
            </a:lvl2pPr>
            <a:lvl3pPr marL="844083" indent="0">
              <a:buNone/>
              <a:defRPr sz="923"/>
            </a:lvl3pPr>
            <a:lvl4pPr marL="1266124" indent="0">
              <a:buNone/>
              <a:defRPr sz="831"/>
            </a:lvl4pPr>
            <a:lvl5pPr marL="1688165" indent="0">
              <a:buNone/>
              <a:defRPr sz="831"/>
            </a:lvl5pPr>
            <a:lvl6pPr marL="2110207" indent="0">
              <a:buNone/>
              <a:defRPr sz="831"/>
            </a:lvl6pPr>
            <a:lvl7pPr marL="2532248" indent="0">
              <a:buNone/>
              <a:defRPr sz="831"/>
            </a:lvl7pPr>
            <a:lvl8pPr marL="2954289" indent="0">
              <a:buNone/>
              <a:defRPr sz="831"/>
            </a:lvl8pPr>
            <a:lvl9pPr marL="3376331" indent="0">
              <a:buNone/>
              <a:defRPr sz="83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17/08/2017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>
                <a:solidFill>
                  <a:prstClr val="black">
                    <a:tint val="75000"/>
                  </a:prstClr>
                </a:solidFill>
              </a:rPr>
              <a:t>Contratação de Empreitada para Vedação em Rede Electro Soldada do TCC8 - Porto da Beira.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AB39C-8FA2-D042-9F06-BD331063768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1858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1846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2954"/>
            </a:lvl1pPr>
            <a:lvl2pPr marL="422041" indent="0">
              <a:buNone/>
              <a:defRPr sz="2585"/>
            </a:lvl2pPr>
            <a:lvl3pPr marL="844083" indent="0">
              <a:buNone/>
              <a:defRPr sz="2215"/>
            </a:lvl3pPr>
            <a:lvl4pPr marL="1266124" indent="0">
              <a:buNone/>
              <a:defRPr sz="1846"/>
            </a:lvl4pPr>
            <a:lvl5pPr marL="1688165" indent="0">
              <a:buNone/>
              <a:defRPr sz="1846"/>
            </a:lvl5pPr>
            <a:lvl6pPr marL="2110207" indent="0">
              <a:buNone/>
              <a:defRPr sz="1846"/>
            </a:lvl6pPr>
            <a:lvl7pPr marL="2532248" indent="0">
              <a:buNone/>
              <a:defRPr sz="1846"/>
            </a:lvl7pPr>
            <a:lvl8pPr marL="2954289" indent="0">
              <a:buNone/>
              <a:defRPr sz="1846"/>
            </a:lvl8pPr>
            <a:lvl9pPr marL="3376331" indent="0">
              <a:buNone/>
              <a:defRPr sz="1846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292"/>
            </a:lvl1pPr>
            <a:lvl2pPr marL="422041" indent="0">
              <a:buNone/>
              <a:defRPr sz="1108"/>
            </a:lvl2pPr>
            <a:lvl3pPr marL="844083" indent="0">
              <a:buNone/>
              <a:defRPr sz="923"/>
            </a:lvl3pPr>
            <a:lvl4pPr marL="1266124" indent="0">
              <a:buNone/>
              <a:defRPr sz="831"/>
            </a:lvl4pPr>
            <a:lvl5pPr marL="1688165" indent="0">
              <a:buNone/>
              <a:defRPr sz="831"/>
            </a:lvl5pPr>
            <a:lvl6pPr marL="2110207" indent="0">
              <a:buNone/>
              <a:defRPr sz="831"/>
            </a:lvl6pPr>
            <a:lvl7pPr marL="2532248" indent="0">
              <a:buNone/>
              <a:defRPr sz="831"/>
            </a:lvl7pPr>
            <a:lvl8pPr marL="2954289" indent="0">
              <a:buNone/>
              <a:defRPr sz="831"/>
            </a:lvl8pPr>
            <a:lvl9pPr marL="3376331" indent="0">
              <a:buNone/>
              <a:defRPr sz="83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17/08/2017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>
                <a:solidFill>
                  <a:prstClr val="black">
                    <a:tint val="75000"/>
                  </a:prstClr>
                </a:solidFill>
              </a:rPr>
              <a:t>Contratação de Empreitada para Vedação em Rede Electro Soldada do TCC8 - Porto da Beira.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AB39C-8FA2-D042-9F06-BD331063768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98289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6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49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r>
              <a:rPr lang="en-US">
                <a:solidFill>
                  <a:prstClr val="black">
                    <a:tint val="75000"/>
                  </a:prstClr>
                </a:solidFill>
              </a:rPr>
              <a:t>17/08/2017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49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r>
              <a:rPr lang="pt-BR">
                <a:solidFill>
                  <a:prstClr val="black">
                    <a:tint val="75000"/>
                  </a:prstClr>
                </a:solidFill>
              </a:rPr>
              <a:t>Contratação de Empreitada para Vedação em Rede Electro Soldada do TCC8 - Porto da Beira.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49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788AB39C-8FA2-D042-9F06-BD331063768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27004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ftr="0" dt="0"/>
  <p:txStyles>
    <p:titleStyle>
      <a:lvl1pPr algn="ctr" defTabSz="422041" rtl="0" eaLnBrk="1" latinLnBrk="0" hangingPunct="1">
        <a:spcBef>
          <a:spcPct val="0"/>
        </a:spcBef>
        <a:buNone/>
        <a:defRPr sz="406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16531" indent="-316531" algn="l" defTabSz="422041" rtl="0" eaLnBrk="1" latinLnBrk="0" hangingPunct="1">
        <a:spcBef>
          <a:spcPct val="20000"/>
        </a:spcBef>
        <a:buFont typeface="Arial"/>
        <a:buChar char="•"/>
        <a:defRPr sz="2954" kern="1200">
          <a:solidFill>
            <a:schemeClr val="tx1"/>
          </a:solidFill>
          <a:latin typeface="+mn-lt"/>
          <a:ea typeface="+mn-ea"/>
          <a:cs typeface="+mn-cs"/>
        </a:defRPr>
      </a:lvl1pPr>
      <a:lvl2pPr marL="685817" indent="-263776" algn="l" defTabSz="422041" rtl="0" eaLnBrk="1" latinLnBrk="0" hangingPunct="1">
        <a:spcBef>
          <a:spcPct val="20000"/>
        </a:spcBef>
        <a:buFont typeface="Arial"/>
        <a:buChar char="–"/>
        <a:defRPr sz="2585" kern="1200">
          <a:solidFill>
            <a:schemeClr val="tx1"/>
          </a:solidFill>
          <a:latin typeface="+mn-lt"/>
          <a:ea typeface="+mn-ea"/>
          <a:cs typeface="+mn-cs"/>
        </a:defRPr>
      </a:lvl2pPr>
      <a:lvl3pPr marL="1055103" indent="-211021" algn="l" defTabSz="422041" rtl="0" eaLnBrk="1" latinLnBrk="0" hangingPunct="1">
        <a:spcBef>
          <a:spcPct val="20000"/>
        </a:spcBef>
        <a:buFont typeface="Arial"/>
        <a:buChar char="•"/>
        <a:defRPr sz="2215" kern="1200">
          <a:solidFill>
            <a:schemeClr val="tx1"/>
          </a:solidFill>
          <a:latin typeface="+mn-lt"/>
          <a:ea typeface="+mn-ea"/>
          <a:cs typeface="+mn-cs"/>
        </a:defRPr>
      </a:lvl3pPr>
      <a:lvl4pPr marL="1477145" indent="-211021" algn="l" defTabSz="422041" rtl="0" eaLnBrk="1" latinLnBrk="0" hangingPunct="1">
        <a:spcBef>
          <a:spcPct val="20000"/>
        </a:spcBef>
        <a:buFont typeface="Arial"/>
        <a:buChar char="–"/>
        <a:defRPr sz="1846" kern="1200">
          <a:solidFill>
            <a:schemeClr val="tx1"/>
          </a:solidFill>
          <a:latin typeface="+mn-lt"/>
          <a:ea typeface="+mn-ea"/>
          <a:cs typeface="+mn-cs"/>
        </a:defRPr>
      </a:lvl4pPr>
      <a:lvl5pPr marL="1899186" indent="-211021" algn="l" defTabSz="422041" rtl="0" eaLnBrk="1" latinLnBrk="0" hangingPunct="1">
        <a:spcBef>
          <a:spcPct val="20000"/>
        </a:spcBef>
        <a:buFont typeface="Arial"/>
        <a:buChar char="»"/>
        <a:defRPr sz="1846" kern="1200">
          <a:solidFill>
            <a:schemeClr val="tx1"/>
          </a:solidFill>
          <a:latin typeface="+mn-lt"/>
          <a:ea typeface="+mn-ea"/>
          <a:cs typeface="+mn-cs"/>
        </a:defRPr>
      </a:lvl5pPr>
      <a:lvl6pPr marL="2321227" indent="-211021" algn="l" defTabSz="422041" rtl="0" eaLnBrk="1" latinLnBrk="0" hangingPunct="1">
        <a:spcBef>
          <a:spcPct val="20000"/>
        </a:spcBef>
        <a:buFont typeface="Arial"/>
        <a:buChar char="•"/>
        <a:defRPr sz="1846" kern="1200">
          <a:solidFill>
            <a:schemeClr val="tx1"/>
          </a:solidFill>
          <a:latin typeface="+mn-lt"/>
          <a:ea typeface="+mn-ea"/>
          <a:cs typeface="+mn-cs"/>
        </a:defRPr>
      </a:lvl6pPr>
      <a:lvl7pPr marL="2743269" indent="-211021" algn="l" defTabSz="422041" rtl="0" eaLnBrk="1" latinLnBrk="0" hangingPunct="1">
        <a:spcBef>
          <a:spcPct val="20000"/>
        </a:spcBef>
        <a:buFont typeface="Arial"/>
        <a:buChar char="•"/>
        <a:defRPr sz="1846" kern="1200">
          <a:solidFill>
            <a:schemeClr val="tx1"/>
          </a:solidFill>
          <a:latin typeface="+mn-lt"/>
          <a:ea typeface="+mn-ea"/>
          <a:cs typeface="+mn-cs"/>
        </a:defRPr>
      </a:lvl7pPr>
      <a:lvl8pPr marL="3165310" indent="-211021" algn="l" defTabSz="422041" rtl="0" eaLnBrk="1" latinLnBrk="0" hangingPunct="1">
        <a:spcBef>
          <a:spcPct val="20000"/>
        </a:spcBef>
        <a:buFont typeface="Arial"/>
        <a:buChar char="•"/>
        <a:defRPr sz="1846" kern="1200">
          <a:solidFill>
            <a:schemeClr val="tx1"/>
          </a:solidFill>
          <a:latin typeface="+mn-lt"/>
          <a:ea typeface="+mn-ea"/>
          <a:cs typeface="+mn-cs"/>
        </a:defRPr>
      </a:lvl8pPr>
      <a:lvl9pPr marL="3587351" indent="-211021" algn="l" defTabSz="422041" rtl="0" eaLnBrk="1" latinLnBrk="0" hangingPunct="1">
        <a:spcBef>
          <a:spcPct val="20000"/>
        </a:spcBef>
        <a:buFont typeface="Arial"/>
        <a:buChar char="•"/>
        <a:defRPr sz="184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22041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1pPr>
      <a:lvl2pPr marL="422041" algn="l" defTabSz="422041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2pPr>
      <a:lvl3pPr marL="844083" algn="l" defTabSz="422041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3pPr>
      <a:lvl4pPr marL="1266124" algn="l" defTabSz="422041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4pPr>
      <a:lvl5pPr marL="1688165" algn="l" defTabSz="422041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5pPr>
      <a:lvl6pPr marL="2110207" algn="l" defTabSz="422041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6pPr>
      <a:lvl7pPr marL="2532248" algn="l" defTabSz="422041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7pPr>
      <a:lvl8pPr marL="2954289" algn="l" defTabSz="422041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8pPr>
      <a:lvl9pPr marL="3376331" algn="l" defTabSz="422041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637" r="32466"/>
          <a:stretch/>
        </p:blipFill>
        <p:spPr>
          <a:xfrm>
            <a:off x="0" y="263770"/>
            <a:ext cx="458612" cy="6330461"/>
          </a:xfrm>
          <a:prstGeom prst="rect">
            <a:avLst/>
          </a:prstGeom>
        </p:spPr>
      </p:pic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0" y="514823"/>
            <a:ext cx="435948" cy="252779"/>
          </a:xfrm>
        </p:spPr>
        <p:txBody>
          <a:bodyPr/>
          <a:lstStyle/>
          <a:p>
            <a:pPr algn="l"/>
            <a:fld id="{E24F5879-4552-4180-A5D5-5DC9F1869D81}" type="slidenum">
              <a:rPr lang="en-US" sz="1477" b="1" smtClean="0">
                <a:solidFill>
                  <a:srgbClr val="ABCD79"/>
                </a:solidFill>
                <a:latin typeface="Arial" charset="0"/>
                <a:ea typeface="Arial" charset="0"/>
                <a:cs typeface="Arial" charset="0"/>
              </a:rPr>
              <a:t>1</a:t>
            </a:fld>
            <a:endParaRPr lang="en-US" sz="1477" b="1" dirty="0">
              <a:solidFill>
                <a:srgbClr val="ABCD79"/>
              </a:solidFill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69047" y="826151"/>
            <a:ext cx="8856122" cy="0"/>
          </a:xfrm>
          <a:prstGeom prst="line">
            <a:avLst/>
          </a:prstGeom>
          <a:ln>
            <a:solidFill>
              <a:srgbClr val="005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556305" y="410379"/>
            <a:ext cx="746803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altLang="pt-PT" sz="2400" b="1" dirty="0">
                <a:solidFill>
                  <a:srgbClr val="005000"/>
                </a:solidFill>
                <a:latin typeface="+mj-lt"/>
                <a:ea typeface="Arial" charset="0"/>
                <a:cs typeface="Arial" charset="0"/>
              </a:rPr>
              <a:t>     SEDE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44804" y="263770"/>
            <a:ext cx="45719" cy="6330461"/>
          </a:xfrm>
          <a:prstGeom prst="rect">
            <a:avLst/>
          </a:prstGeom>
          <a:solidFill>
            <a:srgbClr val="ABCD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3305" tIns="31652" rIns="63305" bIns="3165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246"/>
          </a:p>
        </p:txBody>
      </p:sp>
      <p:sp>
        <p:nvSpPr>
          <p:cNvPr id="12" name="Rectangle 2"/>
          <p:cNvSpPr txBox="1">
            <a:spLocks/>
          </p:cNvSpPr>
          <p:nvPr/>
        </p:nvSpPr>
        <p:spPr>
          <a:xfrm>
            <a:off x="556305" y="990600"/>
            <a:ext cx="8136179" cy="5334000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63305" tIns="31652" rIns="63305" bIns="31652" rtlCol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5000"/>
              </a:lnSpc>
            </a:pPr>
            <a:r>
              <a:rPr lang="pt-BR" sz="1800" b="1" dirty="0">
                <a:solidFill>
                  <a:schemeClr val="tx1"/>
                </a:solidFill>
                <a:latin typeface="+mj-lt"/>
                <a:ea typeface="Times New Roman" panose="02020603050405020304" pitchFamily="18" charset="0"/>
              </a:rPr>
              <a:t>Contratação de Empreitadas de Obras e Fornecimento de Bens e Serviços - 2025</a:t>
            </a:r>
            <a:r>
              <a:rPr lang="pt-BR" sz="1800" dirty="0">
                <a:solidFill>
                  <a:schemeClr val="tx1"/>
                </a:solidFill>
                <a:latin typeface="+mj-lt"/>
                <a:ea typeface="Times New Roman" panose="02020603050405020304" pitchFamily="18" charset="0"/>
              </a:rPr>
              <a:t>	</a:t>
            </a:r>
          </a:p>
        </p:txBody>
      </p:sp>
      <p:sp>
        <p:nvSpPr>
          <p:cNvPr id="21" name="Oval 20"/>
          <p:cNvSpPr/>
          <p:nvPr/>
        </p:nvSpPr>
        <p:spPr>
          <a:xfrm>
            <a:off x="558482" y="523167"/>
            <a:ext cx="300826" cy="268408"/>
          </a:xfrm>
          <a:prstGeom prst="ellipse">
            <a:avLst/>
          </a:prstGeom>
          <a:solidFill>
            <a:srgbClr val="005000"/>
          </a:solidFill>
          <a:ln>
            <a:solidFill>
              <a:srgbClr val="ABCD7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3305" tIns="31652" rIns="63305" bIns="3165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77" b="1" dirty="0" smtClean="0">
                <a:solidFill>
                  <a:schemeClr val="bg1"/>
                </a:solidFill>
                <a:latin typeface="Arial Black" charset="0"/>
                <a:ea typeface="Arial Black" charset="0"/>
                <a:cs typeface="Arial Black" charset="0"/>
              </a:rPr>
              <a:t>1</a:t>
            </a:r>
            <a:endParaRPr lang="en-US" sz="1477" b="1" dirty="0">
              <a:solidFill>
                <a:schemeClr val="bg1"/>
              </a:solidFill>
              <a:latin typeface="Arial Black" charset="0"/>
              <a:ea typeface="Arial Black" charset="0"/>
              <a:cs typeface="Arial Black" charset="0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E36701B6-D093-4F5C-9334-1410689B68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0342224"/>
              </p:ext>
            </p:extLst>
          </p:nvPr>
        </p:nvGraphicFramePr>
        <p:xfrm>
          <a:off x="630632" y="1326639"/>
          <a:ext cx="7827568" cy="4954624"/>
        </p:xfrm>
        <a:graphic>
          <a:graphicData uri="http://schemas.openxmlformats.org/drawingml/2006/table">
            <a:tbl>
              <a:tblPr/>
              <a:tblGrid>
                <a:gridCol w="722389">
                  <a:extLst>
                    <a:ext uri="{9D8B030D-6E8A-4147-A177-3AD203B41FA5}">
                      <a16:colId xmlns:a16="http://schemas.microsoft.com/office/drawing/2014/main" val="2349972161"/>
                    </a:ext>
                  </a:extLst>
                </a:gridCol>
                <a:gridCol w="4622552">
                  <a:extLst>
                    <a:ext uri="{9D8B030D-6E8A-4147-A177-3AD203B41FA5}">
                      <a16:colId xmlns:a16="http://schemas.microsoft.com/office/drawing/2014/main" val="4094814431"/>
                    </a:ext>
                  </a:extLst>
                </a:gridCol>
                <a:gridCol w="1280438">
                  <a:extLst>
                    <a:ext uri="{9D8B030D-6E8A-4147-A177-3AD203B41FA5}">
                      <a16:colId xmlns:a16="http://schemas.microsoft.com/office/drawing/2014/main" val="3498619910"/>
                    </a:ext>
                  </a:extLst>
                </a:gridCol>
                <a:gridCol w="1202189">
                  <a:extLst>
                    <a:ext uri="{9D8B030D-6E8A-4147-A177-3AD203B41FA5}">
                      <a16:colId xmlns:a16="http://schemas.microsoft.com/office/drawing/2014/main" val="3058291253"/>
                    </a:ext>
                  </a:extLst>
                </a:gridCol>
              </a:tblGrid>
              <a:tr h="578361"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3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Local</a:t>
                      </a:r>
                    </a:p>
                  </a:txBody>
                  <a:tcPr marL="7814" marR="7814" marT="78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3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Designação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3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Previsão de Inicio da Contratação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300" b="1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Ponto de Situação</a:t>
                      </a:r>
                      <a:endParaRPr lang="pt-PT" sz="1300" b="1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36034824"/>
                  </a:ext>
                </a:extLst>
              </a:tr>
              <a:tr h="581298"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pt-PT" sz="13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Sede</a:t>
                      </a:r>
                    </a:p>
                  </a:txBody>
                  <a:tcPr marL="7814" marR="7814" marT="78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pt-PT" sz="13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Contratação de Serviços de Consultoria para Elaboração do </a:t>
                      </a:r>
                      <a:r>
                        <a:rPr lang="pt-PT" sz="1300" b="0" i="0" u="none" strike="noStrike" noProof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Projecto</a:t>
                      </a:r>
                      <a:r>
                        <a:rPr lang="pt-PT" sz="13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Executivo para Reabilitação e Duplicação da Linha de Ressano Garcia – Fase II</a:t>
                      </a:r>
                    </a:p>
                  </a:txBody>
                  <a:tcPr marL="7814" marR="7814" marT="78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3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Janeiro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PT" sz="1300" b="0" i="0" u="none" strike="noStrike" noProof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2222511"/>
                  </a:ext>
                </a:extLst>
              </a:tr>
              <a:tr h="58129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pt-PT" sz="13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Contratação de Serviços de Consultoria para Apoio Técnico à Gestão do </a:t>
                      </a:r>
                      <a:r>
                        <a:rPr lang="pt-PT" sz="1300" b="0" i="0" u="none" strike="noStrike" noProof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Projecto</a:t>
                      </a:r>
                      <a:r>
                        <a:rPr lang="pt-PT" sz="13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de Reabilitação e Duplicação da Linha de Ressano Garcia – Fase II</a:t>
                      </a:r>
                    </a:p>
                  </a:txBody>
                  <a:tcPr marL="7814" marR="7814" marT="78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3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Janeiro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PT" sz="1300" b="0" i="0" u="none" strike="noStrike" noProof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39374116"/>
                  </a:ext>
                </a:extLst>
              </a:tr>
              <a:tr h="39004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pt-PT" sz="13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Contratação para Execução de Empreitada de Reabilitação e Duplicação da Linha de Ressano Garcia – Fase II</a:t>
                      </a:r>
                    </a:p>
                  </a:txBody>
                  <a:tcPr marL="7814" marR="7814" marT="78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3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Agosto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PT" sz="13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81677354"/>
                  </a:ext>
                </a:extLst>
              </a:tr>
              <a:tr h="58129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pt-PT" sz="13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Contratação para Execução da Empreitada de Substituição de Defensas e Cabeços de Amarração do Terminal de Cereais (Cais P1) do Porto da Matola</a:t>
                      </a:r>
                    </a:p>
                  </a:txBody>
                  <a:tcPr marL="7814" marR="7814" marT="78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3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Janeiro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PT" sz="13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53296694"/>
                  </a:ext>
                </a:extLst>
              </a:tr>
              <a:tr h="39004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pt-PT" sz="13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Contratação para Reparação dos Danos no Cais P3 do Porto da Matola</a:t>
                      </a:r>
                    </a:p>
                  </a:txBody>
                  <a:tcPr marL="7814" marR="7814" marT="78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3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Abril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PT" sz="13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79474205"/>
                  </a:ext>
                </a:extLst>
              </a:tr>
              <a:tr h="43545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pt-PT" sz="13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Contratação de Empreitada de Construção de Nova Ponte ao Km 41+600 da Linha de Ressano Garcia</a:t>
                      </a:r>
                    </a:p>
                  </a:txBody>
                  <a:tcPr marL="7814" marR="7814" marT="78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3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Janeiro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PT" sz="13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2775266"/>
                  </a:ext>
                </a:extLst>
              </a:tr>
              <a:tr h="58129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pt-PT" sz="13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Contratação de Serviços de Consultoria para Elaboração do </a:t>
                      </a:r>
                      <a:r>
                        <a:rPr lang="pt-PT" sz="1300" b="0" i="0" u="none" strike="noStrike" noProof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Projecto</a:t>
                      </a:r>
                      <a:r>
                        <a:rPr lang="pt-PT" sz="13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Executivo para Reabilitação da Ponte ao Km 67+800 na Linha de Ressano Garcia</a:t>
                      </a:r>
                    </a:p>
                  </a:txBody>
                  <a:tcPr marL="7814" marR="7814" marT="78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3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Janeiro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PT" sz="13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84288813"/>
                  </a:ext>
                </a:extLst>
              </a:tr>
              <a:tr h="7240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pt-PT" sz="13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Materiais e Peças Sobressalentes para Manutenção de Material Circulante (Locomotivas; Vagões e Carruagens)</a:t>
                      </a:r>
                    </a:p>
                    <a:p>
                      <a:pPr algn="just" fontAlgn="b"/>
                      <a:endParaRPr lang="pt-PT" sz="1300" b="0" i="0" u="none" strike="noStrike" noProof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14" marR="7814" marT="78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3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Fevereiro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PT" sz="13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767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07742602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637" r="32466"/>
          <a:stretch/>
        </p:blipFill>
        <p:spPr>
          <a:xfrm>
            <a:off x="0" y="263770"/>
            <a:ext cx="458612" cy="6330461"/>
          </a:xfrm>
          <a:prstGeom prst="rect">
            <a:avLst/>
          </a:prstGeom>
        </p:spPr>
      </p:pic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0" y="514823"/>
            <a:ext cx="435948" cy="252779"/>
          </a:xfrm>
        </p:spPr>
        <p:txBody>
          <a:bodyPr/>
          <a:lstStyle/>
          <a:p>
            <a:pPr algn="l"/>
            <a:fld id="{E24F5879-4552-4180-A5D5-5DC9F1869D81}" type="slidenum">
              <a:rPr lang="en-US" sz="1477" b="1" smtClean="0">
                <a:solidFill>
                  <a:srgbClr val="ABCD79"/>
                </a:solidFill>
                <a:latin typeface="Arial" charset="0"/>
                <a:ea typeface="Arial" charset="0"/>
                <a:cs typeface="Arial" charset="0"/>
              </a:rPr>
              <a:t>2</a:t>
            </a:fld>
            <a:endParaRPr lang="en-US" sz="1477" b="1" dirty="0">
              <a:solidFill>
                <a:srgbClr val="ABCD79"/>
              </a:solidFill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69047" y="826151"/>
            <a:ext cx="8856122" cy="0"/>
          </a:xfrm>
          <a:prstGeom prst="line">
            <a:avLst/>
          </a:prstGeom>
          <a:ln>
            <a:solidFill>
              <a:srgbClr val="005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556305" y="410379"/>
            <a:ext cx="746803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altLang="pt-PT" sz="2400" b="1" dirty="0">
                <a:solidFill>
                  <a:srgbClr val="005000"/>
                </a:solidFill>
                <a:latin typeface="+mj-lt"/>
                <a:ea typeface="Arial" charset="0"/>
                <a:cs typeface="Arial" charset="0"/>
              </a:rPr>
              <a:t>     Direcção Executiva do CFM Sul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44804" y="263770"/>
            <a:ext cx="45719" cy="6330461"/>
          </a:xfrm>
          <a:prstGeom prst="rect">
            <a:avLst/>
          </a:prstGeom>
          <a:solidFill>
            <a:srgbClr val="ABCD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3305" tIns="31652" rIns="63305" bIns="3165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246"/>
          </a:p>
        </p:txBody>
      </p:sp>
      <p:sp>
        <p:nvSpPr>
          <p:cNvPr id="12" name="Rectangle 2"/>
          <p:cNvSpPr txBox="1">
            <a:spLocks/>
          </p:cNvSpPr>
          <p:nvPr/>
        </p:nvSpPr>
        <p:spPr>
          <a:xfrm>
            <a:off x="490523" y="896582"/>
            <a:ext cx="8434646" cy="5551039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63305" tIns="31652" rIns="63305" bIns="31652" rtlCol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15000"/>
              </a:lnSpc>
            </a:pPr>
            <a:r>
              <a:rPr lang="pt-BR" sz="1800" b="1">
                <a:solidFill>
                  <a:prstClr val="black"/>
                </a:solidFill>
                <a:ea typeface="Times New Roman" panose="02020603050405020304" pitchFamily="18" charset="0"/>
              </a:rPr>
              <a:t>Contratação de Empreitadas de Obras e Fornecimento de Bens e Serviços - 2025</a:t>
            </a:r>
            <a:endParaRPr lang="pt-PT" sz="1800" dirty="0">
              <a:solidFill>
                <a:schemeClr val="tx1"/>
              </a:solidFill>
              <a:latin typeface="+mj-lt"/>
              <a:ea typeface="Times New Roman" panose="02020603050405020304" pitchFamily="18" charset="0"/>
            </a:endParaRPr>
          </a:p>
        </p:txBody>
      </p:sp>
      <p:sp>
        <p:nvSpPr>
          <p:cNvPr id="21" name="Oval 20"/>
          <p:cNvSpPr/>
          <p:nvPr/>
        </p:nvSpPr>
        <p:spPr>
          <a:xfrm>
            <a:off x="558482" y="523167"/>
            <a:ext cx="300826" cy="268408"/>
          </a:xfrm>
          <a:prstGeom prst="ellipse">
            <a:avLst/>
          </a:prstGeom>
          <a:solidFill>
            <a:srgbClr val="005000"/>
          </a:solidFill>
          <a:ln>
            <a:solidFill>
              <a:srgbClr val="ABCD7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3305" tIns="31652" rIns="63305" bIns="3165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77" b="1" dirty="0">
                <a:solidFill>
                  <a:schemeClr val="bg1"/>
                </a:solidFill>
                <a:latin typeface="Arial Black" charset="0"/>
                <a:ea typeface="Arial Black" charset="0"/>
                <a:cs typeface="Arial Black" charset="0"/>
              </a:rPr>
              <a:t>2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A3460AAD-541D-4D13-AAC1-045573D38A0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7047085"/>
              </p:ext>
            </p:extLst>
          </p:nvPr>
        </p:nvGraphicFramePr>
        <p:xfrm>
          <a:off x="556305" y="1295837"/>
          <a:ext cx="8149544" cy="5141507"/>
        </p:xfrm>
        <a:graphic>
          <a:graphicData uri="http://schemas.openxmlformats.org/drawingml/2006/table">
            <a:tbl>
              <a:tblPr/>
              <a:tblGrid>
                <a:gridCol w="739095">
                  <a:extLst>
                    <a:ext uri="{9D8B030D-6E8A-4147-A177-3AD203B41FA5}">
                      <a16:colId xmlns:a16="http://schemas.microsoft.com/office/drawing/2014/main" val="587076337"/>
                    </a:ext>
                  </a:extLst>
                </a:gridCol>
                <a:gridCol w="4735323">
                  <a:extLst>
                    <a:ext uri="{9D8B030D-6E8A-4147-A177-3AD203B41FA5}">
                      <a16:colId xmlns:a16="http://schemas.microsoft.com/office/drawing/2014/main" val="939392920"/>
                    </a:ext>
                  </a:extLst>
                </a:gridCol>
                <a:gridCol w="1337563">
                  <a:extLst>
                    <a:ext uri="{9D8B030D-6E8A-4147-A177-3AD203B41FA5}">
                      <a16:colId xmlns:a16="http://schemas.microsoft.com/office/drawing/2014/main" val="1753123979"/>
                    </a:ext>
                  </a:extLst>
                </a:gridCol>
                <a:gridCol w="1337563">
                  <a:extLst>
                    <a:ext uri="{9D8B030D-6E8A-4147-A177-3AD203B41FA5}">
                      <a16:colId xmlns:a16="http://schemas.microsoft.com/office/drawing/2014/main" val="3766958470"/>
                    </a:ext>
                  </a:extLst>
                </a:gridCol>
              </a:tblGrid>
              <a:tr h="218343"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4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Local</a:t>
                      </a:r>
                    </a:p>
                  </a:txBody>
                  <a:tcPr marL="6978" marR="6978" marT="697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4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Designação</a:t>
                      </a:r>
                    </a:p>
                  </a:txBody>
                  <a:tcPr marL="6978" marR="6978" marT="69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400" b="1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Previsão de Inicio da Contratação</a:t>
                      </a:r>
                    </a:p>
                  </a:txBody>
                  <a:tcPr marL="6978" marR="6978" marT="69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400" b="1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Ponto de Situação</a:t>
                      </a:r>
                      <a:endParaRPr lang="pt-PT" sz="1400" b="1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78" marR="6978" marT="69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9287093"/>
                  </a:ext>
                </a:extLst>
              </a:tr>
              <a:tr h="429770">
                <a:tc rowSpan="15">
                  <a:txBody>
                    <a:bodyPr/>
                    <a:lstStyle/>
                    <a:p>
                      <a:pPr algn="ctr" fontAlgn="ctr"/>
                      <a:r>
                        <a:rPr lang="pt-PT" sz="13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CFM Sul</a:t>
                      </a:r>
                    </a:p>
                  </a:txBody>
                  <a:tcPr marL="6978" marR="6978" marT="697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pt-PT" sz="13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Banco de condensadores para Subestações 1.2; 1.3 e 3.5 - Complexo Ferro-Portuário de Maputo </a:t>
                      </a:r>
                    </a:p>
                  </a:txBody>
                  <a:tcPr marL="6978" marR="6978" marT="69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3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Junho</a:t>
                      </a:r>
                    </a:p>
                  </a:txBody>
                  <a:tcPr marL="6978" marR="6978" marT="69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PT" sz="1300" b="0" i="0" u="none" strike="noStrike" noProof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78" marR="6978" marT="69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8693561"/>
                  </a:ext>
                </a:extLst>
              </a:tr>
              <a:tr h="51854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pt-PT" sz="13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hidráulico de Carrilamento para o  Departamento de Revisão de Material (Oficinas Gerais do CFM Sul)</a:t>
                      </a:r>
                    </a:p>
                  </a:txBody>
                  <a:tcPr marL="6978" marR="6978" marT="69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3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Março</a:t>
                      </a:r>
                    </a:p>
                    <a:p>
                      <a:pPr algn="ctr" fontAlgn="b"/>
                      <a:endParaRPr lang="pt-PT" sz="13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78" marR="6978" marT="69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PT" sz="1300" b="0" i="0" u="none" strike="noStrike" noProof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78" marR="6978" marT="69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664378"/>
                  </a:ext>
                </a:extLst>
              </a:tr>
              <a:tr h="21834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pt-PT" sz="13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Empreitada para Vedação das Estação da </a:t>
                      </a:r>
                      <a:r>
                        <a:rPr lang="pt-PT" sz="1300" b="0" i="0" u="none" strike="noStrike" noProof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Machava</a:t>
                      </a:r>
                      <a:r>
                        <a:rPr lang="pt-PT" sz="13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Matola Gare, </a:t>
                      </a:r>
                      <a:r>
                        <a:rPr lang="pt-PT" sz="1300" b="0" i="0" u="none" strike="noStrike" noProof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Tenga</a:t>
                      </a:r>
                      <a:r>
                        <a:rPr lang="pt-PT" sz="13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e </a:t>
                      </a:r>
                      <a:r>
                        <a:rPr lang="pt-PT" sz="1300" b="0" i="0" u="none" strike="noStrike" noProof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Infulene</a:t>
                      </a:r>
                      <a:r>
                        <a:rPr lang="pt-PT" sz="13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6978" marR="6978" marT="69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3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Maio</a:t>
                      </a:r>
                    </a:p>
                  </a:txBody>
                  <a:tcPr marL="6978" marR="6978" marT="69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PT" sz="1300" b="0" i="0" u="none" strike="noStrike" noProof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78" marR="6978" marT="69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69640280"/>
                  </a:ext>
                </a:extLst>
              </a:tr>
              <a:tr h="42977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pt-PT" sz="13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Construção de Plataformas de Embarque e Desembarque, na Estação de Marracuene e nos Apeadeiros de </a:t>
                      </a:r>
                      <a:r>
                        <a:rPr lang="pt-PT" sz="1300" b="0" i="0" u="none" strike="noStrike" noProof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Albazine</a:t>
                      </a:r>
                      <a:r>
                        <a:rPr lang="pt-PT" sz="13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 Aeroporto, Daniel e Liberdade</a:t>
                      </a:r>
                    </a:p>
                  </a:txBody>
                  <a:tcPr marL="6978" marR="6978" marT="69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3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Maio</a:t>
                      </a:r>
                    </a:p>
                  </a:txBody>
                  <a:tcPr marL="6978" marR="6978" marT="69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PT" sz="1300" b="0" i="0" u="none" strike="noStrike" noProof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78" marR="6978" marT="69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40253528"/>
                  </a:ext>
                </a:extLst>
              </a:tr>
              <a:tr h="24558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pt-PT" sz="13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Grupo Gerador de 200Kva-300Kva, para Iluminação de Comboios de Passageiros</a:t>
                      </a:r>
                    </a:p>
                  </a:txBody>
                  <a:tcPr marL="6978" marR="6978" marT="69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3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Fevereiro</a:t>
                      </a:r>
                    </a:p>
                  </a:txBody>
                  <a:tcPr marL="6978" marR="6978" marT="69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PT" sz="13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78" marR="6978" marT="69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5399910"/>
                  </a:ext>
                </a:extLst>
              </a:tr>
              <a:tr h="1524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pt-PT" sz="13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Construção de Aqueduto no Km 522+200 linha do </a:t>
                      </a:r>
                      <a:r>
                        <a:rPr lang="pt-PT" sz="1300" b="0" i="0" u="none" strike="noStrike" noProof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limpopo</a:t>
                      </a:r>
                      <a:endParaRPr lang="pt-PT" sz="13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78" marR="6978" marT="69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3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Março</a:t>
                      </a:r>
                    </a:p>
                  </a:txBody>
                  <a:tcPr marL="6978" marR="6978" marT="69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PT" sz="13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78" marR="6978" marT="69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9822572"/>
                  </a:ext>
                </a:extLst>
              </a:tr>
              <a:tr h="21834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pt-PT" sz="13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Aquisição de rodados completos para Locomotivas U20C (12 rodados)</a:t>
                      </a:r>
                    </a:p>
                  </a:txBody>
                  <a:tcPr marL="6978" marR="6978" marT="69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3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Fevereiro</a:t>
                      </a:r>
                    </a:p>
                  </a:txBody>
                  <a:tcPr marL="6978" marR="6978" marT="69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PT" sz="13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78" marR="6978" marT="69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1463951"/>
                  </a:ext>
                </a:extLst>
              </a:tr>
              <a:tr h="21834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pt-PT" sz="13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Macacos </a:t>
                      </a:r>
                      <a:r>
                        <a:rPr lang="pt-PT" sz="1300" b="0" i="0" u="none" strike="noStrike" noProof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electromecanicos</a:t>
                      </a:r>
                      <a:r>
                        <a:rPr lang="pt-PT" sz="13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de 10 toneladas</a:t>
                      </a:r>
                    </a:p>
                  </a:txBody>
                  <a:tcPr marL="6978" marR="6978" marT="69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3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Março</a:t>
                      </a:r>
                    </a:p>
                  </a:txBody>
                  <a:tcPr marL="6978" marR="6978" marT="69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PT" sz="13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78" marR="6978" marT="69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5670859"/>
                  </a:ext>
                </a:extLst>
              </a:tr>
              <a:tr h="21834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pt-PT" sz="13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Aquisição de Rodas para Carruagem Fabricadas na China</a:t>
                      </a:r>
                    </a:p>
                  </a:txBody>
                  <a:tcPr marL="6978" marR="6978" marT="69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3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Fevereiro</a:t>
                      </a:r>
                    </a:p>
                  </a:txBody>
                  <a:tcPr marL="6978" marR="6978" marT="69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PT" sz="13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78" marR="6978" marT="69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8443708"/>
                  </a:ext>
                </a:extLst>
              </a:tr>
              <a:tr h="21834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pt-PT" sz="13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Aquisição de Torno de Rodado</a:t>
                      </a:r>
                    </a:p>
                  </a:txBody>
                  <a:tcPr marL="6978" marR="6978" marT="69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3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Março</a:t>
                      </a:r>
                    </a:p>
                  </a:txBody>
                  <a:tcPr marL="6978" marR="6978" marT="69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PT" sz="13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78" marR="6978" marT="69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8990859"/>
                  </a:ext>
                </a:extLst>
              </a:tr>
              <a:tr h="24558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pt-PT" sz="13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Equipamento de teste de sistema de freio a ar comprimido (yard </a:t>
                      </a:r>
                      <a:r>
                        <a:rPr lang="pt-PT" sz="1300" b="0" i="0" u="none" strike="noStrike" noProof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test</a:t>
                      </a:r>
                      <a:r>
                        <a:rPr lang="pt-PT" sz="13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</a:t>
                      </a:r>
                    </a:p>
                  </a:txBody>
                  <a:tcPr marL="6978" marR="6978" marT="69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3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Fevereiro</a:t>
                      </a:r>
                    </a:p>
                  </a:txBody>
                  <a:tcPr marL="6978" marR="6978" marT="69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PT" sz="13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78" marR="6978" marT="69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44914"/>
                  </a:ext>
                </a:extLst>
              </a:tr>
              <a:tr h="21834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pt-PT" sz="13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Maquina de localização de Avarias em Cabos </a:t>
                      </a:r>
                      <a:r>
                        <a:rPr lang="pt-PT" sz="1300" b="0" i="0" u="none" strike="noStrike" noProof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Subterraneos</a:t>
                      </a:r>
                      <a:endParaRPr lang="pt-PT" sz="13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78" marR="6978" marT="69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3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Abril</a:t>
                      </a:r>
                    </a:p>
                  </a:txBody>
                  <a:tcPr marL="6978" marR="6978" marT="69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PT" sz="13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78" marR="6978" marT="69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589674"/>
                  </a:ext>
                </a:extLst>
              </a:tr>
              <a:tr h="16175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pt-PT" sz="13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Grua </a:t>
                      </a:r>
                      <a:r>
                        <a:rPr lang="pt-PT" sz="1300" b="0" i="0" u="none" strike="noStrike" noProof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Ferroviaria</a:t>
                      </a:r>
                      <a:r>
                        <a:rPr lang="pt-PT" sz="13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de 140 Toneladas com </a:t>
                      </a:r>
                      <a:r>
                        <a:rPr lang="pt-PT" sz="1300" b="0" i="0" u="none" strike="noStrike" noProof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Lanca</a:t>
                      </a:r>
                      <a:r>
                        <a:rPr lang="pt-PT" sz="13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pt-PT" sz="1300" b="0" i="0" u="none" strike="noStrike" noProof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Telescopica</a:t>
                      </a:r>
                      <a:endParaRPr lang="pt-PT" sz="13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78" marR="6978" marT="69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3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Fevereiro</a:t>
                      </a:r>
                    </a:p>
                  </a:txBody>
                  <a:tcPr marL="6978" marR="6978" marT="69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PT" sz="13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78" marR="6978" marT="69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3719065"/>
                  </a:ext>
                </a:extLst>
              </a:tr>
              <a:tr h="118321">
                <a:tc vMerge="1">
                  <a:txBody>
                    <a:bodyPr/>
                    <a:lstStyle/>
                    <a:p>
                      <a:pPr algn="ctr" fontAlgn="ctr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78" marR="6978" marT="697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pt-PT" sz="13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Grupos Geradores para Estações de </a:t>
                      </a:r>
                      <a:r>
                        <a:rPr lang="pt-PT" sz="1300" b="0" i="0" u="none" strike="noStrike" noProof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Movene</a:t>
                      </a:r>
                      <a:r>
                        <a:rPr lang="pt-PT" sz="13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pt-PT" sz="1300" b="0" i="0" u="none" strike="noStrike" noProof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Mapai</a:t>
                      </a:r>
                      <a:r>
                        <a:rPr lang="pt-PT" sz="13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e </a:t>
                      </a:r>
                      <a:r>
                        <a:rPr lang="pt-PT" sz="1300" b="0" i="0" u="none" strike="noStrike" noProof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Chicualacuala</a:t>
                      </a:r>
                      <a:endParaRPr lang="pt-PT" sz="13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31" marR="4931" marT="49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3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Abril</a:t>
                      </a:r>
                    </a:p>
                  </a:txBody>
                  <a:tcPr marL="4931" marR="4931" marT="4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PT" sz="13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31" marR="4931" marT="4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6356182"/>
                  </a:ext>
                </a:extLst>
              </a:tr>
              <a:tr h="348233">
                <a:tc vMerge="1">
                  <a:txBody>
                    <a:bodyPr/>
                    <a:lstStyle/>
                    <a:p>
                      <a:pPr algn="ctr" fontAlgn="ctr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78" marR="6978" marT="697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pt-PT" sz="13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Fornecimento e montagem do Sistema de </a:t>
                      </a:r>
                      <a:r>
                        <a:rPr lang="pt-PT" sz="1300" b="0" i="0" u="none" strike="noStrike" noProof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Paineis</a:t>
                      </a:r>
                      <a:r>
                        <a:rPr lang="pt-PT" sz="13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Solares para os </a:t>
                      </a:r>
                      <a:r>
                        <a:rPr lang="pt-PT" sz="1300" b="0" i="0" u="none" strike="noStrike" noProof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Apiadeiros</a:t>
                      </a:r>
                      <a:r>
                        <a:rPr lang="pt-PT" sz="13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de </a:t>
                      </a:r>
                      <a:r>
                        <a:rPr lang="pt-PT" sz="1300" b="0" i="0" u="none" strike="noStrike" noProof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Chanculo</a:t>
                      </a:r>
                      <a:r>
                        <a:rPr lang="pt-PT" sz="13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e </a:t>
                      </a:r>
                      <a:r>
                        <a:rPr lang="pt-PT" sz="1300" b="0" i="0" u="none" strike="noStrike" noProof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Secongene</a:t>
                      </a:r>
                      <a:endParaRPr lang="pt-PT" sz="13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31" marR="4931" marT="49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3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Abril</a:t>
                      </a:r>
                    </a:p>
                  </a:txBody>
                  <a:tcPr marL="4931" marR="4931" marT="4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PT" sz="13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31" marR="4931" marT="4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27560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48084858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637" r="32466"/>
          <a:stretch/>
        </p:blipFill>
        <p:spPr>
          <a:xfrm>
            <a:off x="0" y="263770"/>
            <a:ext cx="458612" cy="6330461"/>
          </a:xfrm>
          <a:prstGeom prst="rect">
            <a:avLst/>
          </a:prstGeom>
        </p:spPr>
      </p:pic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0" y="514823"/>
            <a:ext cx="435948" cy="252779"/>
          </a:xfrm>
        </p:spPr>
        <p:txBody>
          <a:bodyPr/>
          <a:lstStyle/>
          <a:p>
            <a:pPr algn="l"/>
            <a:fld id="{E24F5879-4552-4180-A5D5-5DC9F1869D81}" type="slidenum">
              <a:rPr lang="en-US" sz="1477" b="1" smtClean="0">
                <a:solidFill>
                  <a:srgbClr val="ABCD79"/>
                </a:solidFill>
                <a:latin typeface="Arial" charset="0"/>
                <a:ea typeface="Arial" charset="0"/>
                <a:cs typeface="Arial" charset="0"/>
              </a:rPr>
              <a:t>3</a:t>
            </a:fld>
            <a:endParaRPr lang="en-US" sz="1477" b="1" dirty="0">
              <a:solidFill>
                <a:srgbClr val="ABCD79"/>
              </a:solidFill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69047" y="826151"/>
            <a:ext cx="8856122" cy="0"/>
          </a:xfrm>
          <a:prstGeom prst="line">
            <a:avLst/>
          </a:prstGeom>
          <a:ln>
            <a:solidFill>
              <a:srgbClr val="005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556305" y="410379"/>
            <a:ext cx="746803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altLang="pt-PT" sz="2400" b="1" dirty="0">
                <a:solidFill>
                  <a:srgbClr val="005000"/>
                </a:solidFill>
                <a:latin typeface="+mj-lt"/>
                <a:ea typeface="Arial" charset="0"/>
                <a:cs typeface="Arial" charset="0"/>
              </a:rPr>
              <a:t>     Direcção Executiva do CFM Sul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44804" y="263770"/>
            <a:ext cx="45719" cy="6330461"/>
          </a:xfrm>
          <a:prstGeom prst="rect">
            <a:avLst/>
          </a:prstGeom>
          <a:solidFill>
            <a:srgbClr val="ABCD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3305" tIns="31652" rIns="63305" bIns="3165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246"/>
          </a:p>
        </p:txBody>
      </p:sp>
      <p:sp>
        <p:nvSpPr>
          <p:cNvPr id="12" name="Rectangle 2"/>
          <p:cNvSpPr txBox="1">
            <a:spLocks/>
          </p:cNvSpPr>
          <p:nvPr/>
        </p:nvSpPr>
        <p:spPr>
          <a:xfrm>
            <a:off x="490523" y="896582"/>
            <a:ext cx="8136179" cy="5504217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63305" tIns="31652" rIns="63305" bIns="31652" rtlCol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15000"/>
              </a:lnSpc>
            </a:pPr>
            <a:r>
              <a:rPr lang="pt-BR" sz="1800" b="1" dirty="0">
                <a:solidFill>
                  <a:prstClr val="black"/>
                </a:solidFill>
                <a:ea typeface="Times New Roman" panose="02020603050405020304" pitchFamily="18" charset="0"/>
              </a:rPr>
              <a:t>Contratação de Empreitadas de Obras e Fornecimento de Bens e Serviços - 2025</a:t>
            </a:r>
            <a:endParaRPr lang="pt-PT" sz="1800" dirty="0">
              <a:solidFill>
                <a:schemeClr val="tx1"/>
              </a:solidFill>
              <a:latin typeface="+mj-lt"/>
              <a:ea typeface="Times New Roman" panose="02020603050405020304" pitchFamily="18" charset="0"/>
            </a:endParaRPr>
          </a:p>
        </p:txBody>
      </p:sp>
      <p:sp>
        <p:nvSpPr>
          <p:cNvPr id="21" name="Oval 20"/>
          <p:cNvSpPr/>
          <p:nvPr/>
        </p:nvSpPr>
        <p:spPr>
          <a:xfrm>
            <a:off x="558482" y="523167"/>
            <a:ext cx="300826" cy="268408"/>
          </a:xfrm>
          <a:prstGeom prst="ellipse">
            <a:avLst/>
          </a:prstGeom>
          <a:solidFill>
            <a:srgbClr val="005000"/>
          </a:solidFill>
          <a:ln>
            <a:solidFill>
              <a:srgbClr val="ABCD7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3305" tIns="31652" rIns="63305" bIns="3165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77" b="1" smtClean="0">
                <a:solidFill>
                  <a:schemeClr val="bg1"/>
                </a:solidFill>
                <a:latin typeface="Arial Black" charset="0"/>
                <a:ea typeface="Arial Black" charset="0"/>
                <a:cs typeface="Arial Black" charset="0"/>
              </a:rPr>
              <a:t>2</a:t>
            </a:r>
            <a:endParaRPr lang="en-US" sz="1477" b="1" dirty="0">
              <a:solidFill>
                <a:schemeClr val="bg1"/>
              </a:solidFill>
              <a:latin typeface="Arial Black" charset="0"/>
              <a:ea typeface="Arial Black" charset="0"/>
              <a:cs typeface="Arial Black" charset="0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6F10446F-FB23-4A66-A0CF-590136E9F0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3163435"/>
              </p:ext>
            </p:extLst>
          </p:nvPr>
        </p:nvGraphicFramePr>
        <p:xfrm>
          <a:off x="522434" y="1191867"/>
          <a:ext cx="8029382" cy="5248574"/>
        </p:xfrm>
        <a:graphic>
          <a:graphicData uri="http://schemas.openxmlformats.org/drawingml/2006/table">
            <a:tbl>
              <a:tblPr/>
              <a:tblGrid>
                <a:gridCol w="540854">
                  <a:extLst>
                    <a:ext uri="{9D8B030D-6E8A-4147-A177-3AD203B41FA5}">
                      <a16:colId xmlns:a16="http://schemas.microsoft.com/office/drawing/2014/main" val="1116734528"/>
                    </a:ext>
                  </a:extLst>
                </a:gridCol>
                <a:gridCol w="5415026">
                  <a:extLst>
                    <a:ext uri="{9D8B030D-6E8A-4147-A177-3AD203B41FA5}">
                      <a16:colId xmlns:a16="http://schemas.microsoft.com/office/drawing/2014/main" val="2025154038"/>
                    </a:ext>
                  </a:extLst>
                </a:gridCol>
                <a:gridCol w="1221779">
                  <a:extLst>
                    <a:ext uri="{9D8B030D-6E8A-4147-A177-3AD203B41FA5}">
                      <a16:colId xmlns:a16="http://schemas.microsoft.com/office/drawing/2014/main" val="3414127850"/>
                    </a:ext>
                  </a:extLst>
                </a:gridCol>
                <a:gridCol w="851723">
                  <a:extLst>
                    <a:ext uri="{9D8B030D-6E8A-4147-A177-3AD203B41FA5}">
                      <a16:colId xmlns:a16="http://schemas.microsoft.com/office/drawing/2014/main" val="2016345032"/>
                    </a:ext>
                  </a:extLst>
                </a:gridCol>
              </a:tblGrid>
              <a:tr h="391908"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3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Local</a:t>
                      </a:r>
                    </a:p>
                  </a:txBody>
                  <a:tcPr marL="4931" marR="4931" marT="49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3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Designação</a:t>
                      </a:r>
                    </a:p>
                  </a:txBody>
                  <a:tcPr marL="4931" marR="4931" marT="4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3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Previsão de Inicio da Contratação</a:t>
                      </a:r>
                    </a:p>
                  </a:txBody>
                  <a:tcPr marL="4931" marR="4931" marT="4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300" b="1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Ponto de Situação</a:t>
                      </a:r>
                      <a:endParaRPr lang="pt-PT" sz="1300" b="1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31" marR="4931" marT="4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15847134"/>
                  </a:ext>
                </a:extLst>
              </a:tr>
              <a:tr h="391908">
                <a:tc rowSpan="13">
                  <a:txBody>
                    <a:bodyPr/>
                    <a:lstStyle/>
                    <a:p>
                      <a:pPr marL="0" marR="0" lvl="0" indent="0" algn="ctr" defTabSz="422041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PT" sz="13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CFM Sul</a:t>
                      </a:r>
                    </a:p>
                    <a:p>
                      <a:endParaRPr lang="pt-PT" sz="1300" noProof="0" dirty="0"/>
                    </a:p>
                  </a:txBody>
                  <a:tcPr anchor="ctr"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pt-PT" sz="13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Fornecimento e montagem de um Grupo Gerador para Delegação de Inhambane</a:t>
                      </a:r>
                    </a:p>
                  </a:txBody>
                  <a:tcPr marL="4931" marR="4931" marT="4931" marB="0" anchor="b"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3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Abril</a:t>
                      </a:r>
                    </a:p>
                  </a:txBody>
                  <a:tcPr marL="4931" marR="4931" marT="4931" marB="0" anchor="ctr"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PT" sz="1300" b="0" i="0" u="none" strike="noStrike" noProof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31" marR="4931" marT="4931" marB="0" anchor="ctr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3270687"/>
                  </a:ext>
                </a:extLst>
              </a:tr>
              <a:tr h="19836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pt-PT" sz="13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Fornecimento e Montagem de um Posto de Transformação Monobloco no Cais 1</a:t>
                      </a:r>
                    </a:p>
                  </a:txBody>
                  <a:tcPr marL="4931" marR="4931" marT="49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3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Abril</a:t>
                      </a:r>
                    </a:p>
                  </a:txBody>
                  <a:tcPr marL="4931" marR="4931" marT="4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PT" sz="1300" b="0" i="0" u="none" strike="noStrike" noProof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31" marR="4931" marT="4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6835970"/>
                  </a:ext>
                </a:extLst>
              </a:tr>
              <a:tr h="39190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pt-PT" sz="13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Fornecimento e montagem de um sistema de Iluminação nas Passagens de </a:t>
                      </a:r>
                      <a:r>
                        <a:rPr lang="pt-PT" sz="13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Níveis </a:t>
                      </a:r>
                      <a:r>
                        <a:rPr lang="pt-PT" sz="13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 CFM Sul</a:t>
                      </a:r>
                    </a:p>
                  </a:txBody>
                  <a:tcPr marL="4931" marR="4931" marT="49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3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Março</a:t>
                      </a:r>
                    </a:p>
                  </a:txBody>
                  <a:tcPr marL="4931" marR="4931" marT="4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PT" sz="13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31" marR="4931" marT="4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8630296"/>
                  </a:ext>
                </a:extLst>
              </a:tr>
              <a:tr h="39190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pt-PT" sz="13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Fornecimento e montagem de um Sistema de Iluminação na Estação de Magude, incluindo a Ponte </a:t>
                      </a:r>
                      <a:r>
                        <a:rPr lang="pt-PT" sz="13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Ferroviária</a:t>
                      </a:r>
                      <a:endParaRPr lang="pt-PT" sz="13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31" marR="4931" marT="49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3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Março</a:t>
                      </a:r>
                    </a:p>
                  </a:txBody>
                  <a:tcPr marL="4931" marR="4931" marT="4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PT" sz="1300" b="0" i="0" u="none" strike="noStrike" noProof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31" marR="4931" marT="4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0455125"/>
                  </a:ext>
                </a:extLst>
              </a:tr>
              <a:tr h="39190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pt-PT" sz="13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Fornecimento e montagem de Transformador de 1600KVA no Posto de Transformação  Nº 2  - Terminal Carvão da Matola</a:t>
                      </a:r>
                    </a:p>
                  </a:txBody>
                  <a:tcPr marL="4931" marR="4931" marT="49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3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Abril</a:t>
                      </a:r>
                    </a:p>
                  </a:txBody>
                  <a:tcPr marL="4931" marR="4931" marT="4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PT" sz="13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31" marR="4931" marT="4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3338019"/>
                  </a:ext>
                </a:extLst>
              </a:tr>
              <a:tr h="39190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pt-PT" sz="13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Fornecimento, montagem, teste e comissionamento de Alimentador na Estação Central</a:t>
                      </a:r>
                    </a:p>
                  </a:txBody>
                  <a:tcPr marL="4931" marR="4931" marT="49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3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Abril</a:t>
                      </a:r>
                    </a:p>
                  </a:txBody>
                  <a:tcPr marL="4931" marR="4931" marT="4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PT" sz="13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31" marR="4931" marT="4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901587"/>
                  </a:ext>
                </a:extLst>
              </a:tr>
              <a:tr h="39190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pt-PT" sz="13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Montagem de torres de iluminação de 25 metros nas linhas 500 no Porto da Matola</a:t>
                      </a:r>
                    </a:p>
                  </a:txBody>
                  <a:tcPr marL="4931" marR="4931" marT="49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3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Abril</a:t>
                      </a:r>
                    </a:p>
                  </a:txBody>
                  <a:tcPr marL="4931" marR="4931" marT="4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PT" sz="13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31" marR="4931" marT="4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4829856"/>
                  </a:ext>
                </a:extLst>
              </a:tr>
              <a:tr h="39190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pt-PT" sz="13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Fornecimento e Instalação do Sistema de combate a </a:t>
                      </a:r>
                      <a:r>
                        <a:rPr lang="pt-PT" sz="1300" b="0" i="0" u="none" strike="noStrike" noProof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incendios</a:t>
                      </a:r>
                      <a:r>
                        <a:rPr lang="pt-PT" sz="13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para o Posto de </a:t>
                      </a:r>
                      <a:r>
                        <a:rPr lang="pt-PT" sz="1300" b="0" i="0" u="none" strike="noStrike" noProof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Transformacao</a:t>
                      </a:r>
                      <a:r>
                        <a:rPr lang="pt-PT" sz="13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1,2,3 no Porto da Matola</a:t>
                      </a:r>
                    </a:p>
                  </a:txBody>
                  <a:tcPr marL="4931" marR="4931" marT="49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3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Maio</a:t>
                      </a:r>
                    </a:p>
                  </a:txBody>
                  <a:tcPr marL="4931" marR="4931" marT="4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PT" sz="13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31" marR="4931" marT="4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6225023"/>
                  </a:ext>
                </a:extLst>
              </a:tr>
              <a:tr h="19836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pt-PT" sz="13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Construção de Aqueduto ao Km 41+300, na Linha de </a:t>
                      </a:r>
                      <a:r>
                        <a:rPr lang="pt-PT" sz="1300" b="0" i="0" u="none" strike="noStrike" noProof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Goba</a:t>
                      </a:r>
                      <a:endParaRPr lang="pt-PT" sz="13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31" marR="4931" marT="49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3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Março</a:t>
                      </a:r>
                    </a:p>
                  </a:txBody>
                  <a:tcPr marL="4931" marR="4931" marT="4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PT" sz="13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31" marR="4931" marT="4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5817270"/>
                  </a:ext>
                </a:extLst>
              </a:tr>
              <a:tr h="19836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pt-PT" sz="13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Instalação de Sistema CCTV no Porto da Matola</a:t>
                      </a:r>
                    </a:p>
                  </a:txBody>
                  <a:tcPr marL="4931" marR="4931" marT="49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3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Abril</a:t>
                      </a:r>
                    </a:p>
                  </a:txBody>
                  <a:tcPr marL="4931" marR="4931" marT="4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PT" sz="13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31" marR="4931" marT="4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6721333"/>
                  </a:ext>
                </a:extLst>
              </a:tr>
              <a:tr h="19836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pt-PT" sz="13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Instalação do Corpo de Bombeiro no Porto da Matola</a:t>
                      </a:r>
                    </a:p>
                  </a:txBody>
                  <a:tcPr marL="4931" marR="4931" marT="49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3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Maio</a:t>
                      </a:r>
                    </a:p>
                  </a:txBody>
                  <a:tcPr marL="4931" marR="4931" marT="4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PT" sz="13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31" marR="4931" marT="4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7630463"/>
                  </a:ext>
                </a:extLst>
              </a:tr>
              <a:tr h="97254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pt-PT" sz="13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Aquisição de Carris para manutenção das Linhas de </a:t>
                      </a:r>
                      <a:r>
                        <a:rPr lang="pt-PT" sz="1300" b="0" i="0" u="none" strike="noStrike" noProof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Goba</a:t>
                      </a:r>
                      <a:r>
                        <a:rPr lang="pt-PT" sz="13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Limpopo (Km458+300 à Km509+00), Ramais de </a:t>
                      </a:r>
                      <a:r>
                        <a:rPr lang="pt-PT" sz="1300" b="0" i="0" u="none" strike="noStrike" noProof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Xinavane</a:t>
                      </a:r>
                      <a:r>
                        <a:rPr lang="pt-PT" sz="13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e </a:t>
                      </a:r>
                      <a:r>
                        <a:rPr lang="pt-PT" sz="1300" b="0" i="0" u="none" strike="noStrike" noProof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Maragra</a:t>
                      </a:r>
                      <a:r>
                        <a:rPr lang="pt-PT" sz="13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  <a:br>
                        <a:rPr lang="pt-PT" sz="13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PT" sz="13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Aquisição de  Aparelhos de Mudança de Via para manutenção das Linhas do Limpopo e </a:t>
                      </a:r>
                      <a:r>
                        <a:rPr lang="pt-PT" sz="1300" b="0" i="0" u="none" strike="noStrike" noProof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Goba</a:t>
                      </a:r>
                      <a:r>
                        <a:rPr lang="pt-PT" sz="13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Complexo de Maputo, Apeadeiro de Incomáti e Estações de </a:t>
                      </a:r>
                      <a:r>
                        <a:rPr lang="pt-PT" sz="1300" b="0" i="0" u="none" strike="noStrike" noProof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Moamba</a:t>
                      </a:r>
                      <a:r>
                        <a:rPr lang="pt-PT" sz="13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e Matola Gare</a:t>
                      </a:r>
                    </a:p>
                  </a:txBody>
                  <a:tcPr marL="4931" marR="4931" marT="49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3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Março</a:t>
                      </a:r>
                    </a:p>
                  </a:txBody>
                  <a:tcPr marL="4931" marR="4931" marT="4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PT" sz="13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31" marR="4931" marT="4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15128755"/>
                  </a:ext>
                </a:extLst>
              </a:tr>
              <a:tr h="23147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pt-PT" sz="13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Maquinetas e Ferramentas para Manutenção da Via</a:t>
                      </a:r>
                    </a:p>
                  </a:txBody>
                  <a:tcPr marL="4931" marR="4931" marT="49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3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Fevereiro</a:t>
                      </a:r>
                    </a:p>
                  </a:txBody>
                  <a:tcPr marL="4931" marR="4931" marT="4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PT" sz="13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31" marR="4931" marT="49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31705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04724047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637" r="32466"/>
          <a:stretch/>
        </p:blipFill>
        <p:spPr>
          <a:xfrm>
            <a:off x="0" y="263770"/>
            <a:ext cx="458612" cy="6330461"/>
          </a:xfrm>
          <a:prstGeom prst="rect">
            <a:avLst/>
          </a:prstGeom>
        </p:spPr>
      </p:pic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0" y="514823"/>
            <a:ext cx="435948" cy="252779"/>
          </a:xfrm>
        </p:spPr>
        <p:txBody>
          <a:bodyPr/>
          <a:lstStyle/>
          <a:p>
            <a:pPr algn="l"/>
            <a:fld id="{E24F5879-4552-4180-A5D5-5DC9F1869D81}" type="slidenum">
              <a:rPr lang="en-US" sz="1477" b="1" smtClean="0">
                <a:solidFill>
                  <a:srgbClr val="ABCD79"/>
                </a:solidFill>
                <a:latin typeface="Arial" charset="0"/>
                <a:ea typeface="Arial" charset="0"/>
                <a:cs typeface="Arial" charset="0"/>
              </a:rPr>
              <a:t>4</a:t>
            </a:fld>
            <a:endParaRPr lang="en-US" sz="1477" b="1" dirty="0">
              <a:solidFill>
                <a:srgbClr val="ABCD79"/>
              </a:solidFill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69047" y="826151"/>
            <a:ext cx="8856122" cy="0"/>
          </a:xfrm>
          <a:prstGeom prst="line">
            <a:avLst/>
          </a:prstGeom>
          <a:ln>
            <a:solidFill>
              <a:srgbClr val="005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556305" y="410379"/>
            <a:ext cx="746803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altLang="pt-PT" sz="2400" b="1" dirty="0">
                <a:solidFill>
                  <a:srgbClr val="005000"/>
                </a:solidFill>
                <a:latin typeface="+mj-lt"/>
                <a:ea typeface="Arial" charset="0"/>
                <a:cs typeface="Arial" charset="0"/>
              </a:rPr>
              <a:t>     Direcção Executiva do CFM Centro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44804" y="263770"/>
            <a:ext cx="45719" cy="6330461"/>
          </a:xfrm>
          <a:prstGeom prst="rect">
            <a:avLst/>
          </a:prstGeom>
          <a:solidFill>
            <a:srgbClr val="ABCD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3305" tIns="31652" rIns="63305" bIns="3165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246"/>
          </a:p>
        </p:txBody>
      </p:sp>
      <p:sp>
        <p:nvSpPr>
          <p:cNvPr id="12" name="Rectangle 2"/>
          <p:cNvSpPr txBox="1">
            <a:spLocks/>
          </p:cNvSpPr>
          <p:nvPr/>
        </p:nvSpPr>
        <p:spPr>
          <a:xfrm>
            <a:off x="499379" y="904363"/>
            <a:ext cx="8136179" cy="5334000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63305" tIns="31652" rIns="63305" bIns="31652" rtlCol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 defTabSz="914400">
              <a:lnSpc>
                <a:spcPct val="115000"/>
              </a:lnSpc>
              <a:spcBef>
                <a:spcPts val="0"/>
              </a:spcBef>
            </a:pPr>
            <a:r>
              <a:rPr lang="pt-BR" sz="1800" b="1">
                <a:solidFill>
                  <a:prstClr val="black"/>
                </a:solidFill>
                <a:ea typeface="Times New Roman" panose="02020603050405020304" pitchFamily="18" charset="0"/>
              </a:rPr>
              <a:t>Contratação de Empreitadas de Obras e Fornecimento de Bens e Serviços - 2025</a:t>
            </a:r>
            <a:endParaRPr lang="pt-PT" sz="1800" dirty="0">
              <a:solidFill>
                <a:prstClr val="black"/>
              </a:solidFill>
              <a:ea typeface="Times New Roman" panose="02020603050405020304" pitchFamily="18" charset="0"/>
            </a:endParaRPr>
          </a:p>
        </p:txBody>
      </p:sp>
      <p:sp>
        <p:nvSpPr>
          <p:cNvPr id="21" name="Oval 20"/>
          <p:cNvSpPr/>
          <p:nvPr/>
        </p:nvSpPr>
        <p:spPr>
          <a:xfrm>
            <a:off x="558482" y="523167"/>
            <a:ext cx="300826" cy="268408"/>
          </a:xfrm>
          <a:prstGeom prst="ellipse">
            <a:avLst/>
          </a:prstGeom>
          <a:solidFill>
            <a:srgbClr val="005000"/>
          </a:solidFill>
          <a:ln>
            <a:solidFill>
              <a:srgbClr val="ABCD7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3305" tIns="31652" rIns="63305" bIns="3165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77" b="1" dirty="0" smtClean="0">
                <a:solidFill>
                  <a:schemeClr val="bg1"/>
                </a:solidFill>
                <a:latin typeface="Arial Black" charset="0"/>
                <a:ea typeface="Arial Black" charset="0"/>
                <a:cs typeface="Arial Black" charset="0"/>
              </a:rPr>
              <a:t>3</a:t>
            </a:r>
            <a:endParaRPr lang="en-US" sz="1477" b="1" dirty="0">
              <a:solidFill>
                <a:schemeClr val="bg1"/>
              </a:solidFill>
              <a:latin typeface="Arial Black" charset="0"/>
              <a:ea typeface="Arial Black" charset="0"/>
              <a:cs typeface="Arial Black" charset="0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D9625BF9-4350-49B0-B7D0-B6589F81018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7668102"/>
              </p:ext>
            </p:extLst>
          </p:nvPr>
        </p:nvGraphicFramePr>
        <p:xfrm>
          <a:off x="556305" y="1417108"/>
          <a:ext cx="7673105" cy="4142812"/>
        </p:xfrm>
        <a:graphic>
          <a:graphicData uri="http://schemas.openxmlformats.org/drawingml/2006/table">
            <a:tbl>
              <a:tblPr/>
              <a:tblGrid>
                <a:gridCol w="552567">
                  <a:extLst>
                    <a:ext uri="{9D8B030D-6E8A-4147-A177-3AD203B41FA5}">
                      <a16:colId xmlns:a16="http://schemas.microsoft.com/office/drawing/2014/main" val="1242070391"/>
                    </a:ext>
                  </a:extLst>
                </a:gridCol>
                <a:gridCol w="4793336">
                  <a:extLst>
                    <a:ext uri="{9D8B030D-6E8A-4147-A177-3AD203B41FA5}">
                      <a16:colId xmlns:a16="http://schemas.microsoft.com/office/drawing/2014/main" val="2812637865"/>
                    </a:ext>
                  </a:extLst>
                </a:gridCol>
                <a:gridCol w="1163601">
                  <a:extLst>
                    <a:ext uri="{9D8B030D-6E8A-4147-A177-3AD203B41FA5}">
                      <a16:colId xmlns:a16="http://schemas.microsoft.com/office/drawing/2014/main" val="3621682269"/>
                    </a:ext>
                  </a:extLst>
                </a:gridCol>
                <a:gridCol w="1163601">
                  <a:extLst>
                    <a:ext uri="{9D8B030D-6E8A-4147-A177-3AD203B41FA5}">
                      <a16:colId xmlns:a16="http://schemas.microsoft.com/office/drawing/2014/main" val="2568873168"/>
                    </a:ext>
                  </a:extLst>
                </a:gridCol>
              </a:tblGrid>
              <a:tr h="153815"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3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Local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3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Designação</a:t>
                      </a:r>
                    </a:p>
                  </a:txBody>
                  <a:tcPr marL="7926" marR="7926" marT="79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3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Previsão de Inicio da Contratação</a:t>
                      </a:r>
                    </a:p>
                  </a:txBody>
                  <a:tcPr marL="7926" marR="7926" marT="79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22041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300" b="1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Ponto de Situação</a:t>
                      </a:r>
                      <a:endParaRPr lang="pt-PT" sz="1300" b="1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26" marR="7926" marT="79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94770929"/>
                  </a:ext>
                </a:extLst>
              </a:tr>
              <a:tr h="152147">
                <a:tc rowSpan="11">
                  <a:txBody>
                    <a:bodyPr/>
                    <a:lstStyle/>
                    <a:p>
                      <a:pPr algn="ctr" fontAlgn="ctr"/>
                      <a:r>
                        <a:rPr lang="pt-PT" sz="13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CFM Centro</a:t>
                      </a: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pt-PT" sz="13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Escada Telescópica para o Terminal de Petróleos da Beira</a:t>
                      </a:r>
                    </a:p>
                  </a:txBody>
                  <a:tcPr marL="7926" marR="7926" marT="79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3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Março</a:t>
                      </a:r>
                    </a:p>
                  </a:txBody>
                  <a:tcPr marL="7926" marR="7926" marT="79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PT" sz="1300" b="0" i="0" u="none" strike="noStrike" noProof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26" marR="7926" marT="79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06655409"/>
                  </a:ext>
                </a:extLst>
              </a:tr>
              <a:tr h="32107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pt-PT" sz="13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Reabilitação de Defensas do Cais Norte de Rebocadores - Serviço Marítimo do Porto da Beira</a:t>
                      </a:r>
                    </a:p>
                  </a:txBody>
                  <a:tcPr marL="7926" marR="7926" marT="79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3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Março</a:t>
                      </a:r>
                    </a:p>
                  </a:txBody>
                  <a:tcPr marL="7926" marR="7926" marT="79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PT" sz="1300" b="0" i="0" u="none" strike="noStrike" noProof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26" marR="7926" marT="79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41689998"/>
                  </a:ext>
                </a:extLst>
              </a:tr>
              <a:tr h="45042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pt-PT" sz="13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Reabilitação Parcial da Ponte Dona Ana (Reabilitação do Passadiço e viadutos de Acesso à Ponte (extensão de 3,750 km) - Linha de Sena</a:t>
                      </a:r>
                    </a:p>
                  </a:txBody>
                  <a:tcPr marL="7926" marR="7926" marT="79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3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Abril</a:t>
                      </a:r>
                    </a:p>
                  </a:txBody>
                  <a:tcPr marL="7926" marR="7926" marT="79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PT" sz="1300" b="0" i="0" u="none" strike="noStrike" noProof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26" marR="7926" marT="79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78667622"/>
                  </a:ext>
                </a:extLst>
              </a:tr>
              <a:tr h="45042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pt-PT" sz="13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Construção de Passagem Superior para Peões na Estação de Moatize - (Ponte pedonal-30m de extensão)</a:t>
                      </a:r>
                    </a:p>
                  </a:txBody>
                  <a:tcPr marL="7926" marR="7926" marT="79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3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Maio</a:t>
                      </a:r>
                    </a:p>
                  </a:txBody>
                  <a:tcPr marL="7926" marR="7926" marT="79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PT" sz="1300" b="0" i="0" u="none" strike="noStrike" noProof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26" marR="7926" marT="79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94982914"/>
                  </a:ext>
                </a:extLst>
              </a:tr>
              <a:tr h="45042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pt-PT" sz="13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Construção de Passagem Superior para Peões na Estação de Dondo - (Ponte pedonal -45m de extensão)</a:t>
                      </a:r>
                    </a:p>
                  </a:txBody>
                  <a:tcPr marL="7926" marR="7926" marT="79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3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Maio</a:t>
                      </a:r>
                    </a:p>
                  </a:txBody>
                  <a:tcPr marL="7926" marR="7926" marT="79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PT" sz="1300" b="0" i="0" u="none" strike="noStrike" noProof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26" marR="7926" marT="79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92114785"/>
                  </a:ext>
                </a:extLst>
              </a:tr>
              <a:tr h="4993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pt-PT" sz="13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Iluminação da Gare da Estação da Manga - (750m de extensão)</a:t>
                      </a:r>
                    </a:p>
                  </a:txBody>
                  <a:tcPr marL="7926" marR="7926" marT="79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3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Maio</a:t>
                      </a:r>
                    </a:p>
                  </a:txBody>
                  <a:tcPr marL="7926" marR="7926" marT="79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PT" sz="1300" b="0" i="0" u="none" strike="noStrike" noProof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26" marR="7926" marT="79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02817974"/>
                  </a:ext>
                </a:extLst>
              </a:tr>
              <a:tr h="5725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pt-PT" sz="13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Iluminação da Gare da Estação de Dondo 2 - (750m de extensão)</a:t>
                      </a:r>
                    </a:p>
                  </a:txBody>
                  <a:tcPr marL="7926" marR="7926" marT="79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3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Maio</a:t>
                      </a:r>
                    </a:p>
                  </a:txBody>
                  <a:tcPr marL="7926" marR="7926" marT="79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PT" sz="13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26" marR="7926" marT="79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31432431"/>
                  </a:ext>
                </a:extLst>
              </a:tr>
              <a:tr h="6456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pt-PT" sz="13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Construção da Reserva da Tracção, na Estação de Sena</a:t>
                      </a:r>
                    </a:p>
                  </a:txBody>
                  <a:tcPr marL="7926" marR="7926" marT="79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3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Março</a:t>
                      </a:r>
                    </a:p>
                  </a:txBody>
                  <a:tcPr marL="7926" marR="7926" marT="79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PT" sz="13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26" marR="7926" marT="79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87684575"/>
                  </a:ext>
                </a:extLst>
              </a:tr>
              <a:tr h="45042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pt-PT" sz="13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Aquisição de Transportador de Vagões para Departamento do Material Rebocado - (Serviços de Oficinas Gerais do CFM Centro)</a:t>
                      </a:r>
                    </a:p>
                  </a:txBody>
                  <a:tcPr marL="7926" marR="7926" marT="79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3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Março</a:t>
                      </a:r>
                    </a:p>
                  </a:txBody>
                  <a:tcPr marL="7926" marR="7926" marT="79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PT" sz="13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26" marR="7926" marT="79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66951095"/>
                  </a:ext>
                </a:extLst>
              </a:tr>
              <a:tr h="20835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pt-PT" sz="13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de Tratamento de Água para Locomotivas</a:t>
                      </a:r>
                    </a:p>
                  </a:txBody>
                  <a:tcPr marL="7926" marR="7926" marT="79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3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Fevereriro</a:t>
                      </a:r>
                    </a:p>
                  </a:txBody>
                  <a:tcPr marL="7926" marR="7926" marT="79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PT" sz="13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26" marR="7926" marT="79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5831745"/>
                  </a:ext>
                </a:extLst>
              </a:tr>
              <a:tr h="30212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pt-PT" sz="13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Reabilitação do Ramal de Marromeu - (80 Km de extensão)</a:t>
                      </a:r>
                    </a:p>
                  </a:txBody>
                  <a:tcPr marL="7926" marR="7926" marT="79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3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Março</a:t>
                      </a:r>
                    </a:p>
                  </a:txBody>
                  <a:tcPr marL="7926" marR="7926" marT="79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PT" sz="13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26" marR="7926" marT="79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085895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1445543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637" r="32466"/>
          <a:stretch/>
        </p:blipFill>
        <p:spPr>
          <a:xfrm>
            <a:off x="0" y="263770"/>
            <a:ext cx="458612" cy="6330461"/>
          </a:xfrm>
          <a:prstGeom prst="rect">
            <a:avLst/>
          </a:prstGeom>
        </p:spPr>
      </p:pic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0" y="514823"/>
            <a:ext cx="435948" cy="252779"/>
          </a:xfrm>
        </p:spPr>
        <p:txBody>
          <a:bodyPr/>
          <a:lstStyle/>
          <a:p>
            <a:pPr algn="l"/>
            <a:fld id="{E24F5879-4552-4180-A5D5-5DC9F1869D81}" type="slidenum">
              <a:rPr lang="en-US" sz="1477" b="1" smtClean="0">
                <a:solidFill>
                  <a:srgbClr val="ABCD79"/>
                </a:solidFill>
                <a:latin typeface="Arial" charset="0"/>
                <a:ea typeface="Arial" charset="0"/>
                <a:cs typeface="Arial" charset="0"/>
              </a:rPr>
              <a:t>5</a:t>
            </a:fld>
            <a:endParaRPr lang="en-US" sz="1477" b="1" dirty="0">
              <a:solidFill>
                <a:srgbClr val="ABCD79"/>
              </a:solidFill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69047" y="826151"/>
            <a:ext cx="8856122" cy="0"/>
          </a:xfrm>
          <a:prstGeom prst="line">
            <a:avLst/>
          </a:prstGeom>
          <a:ln>
            <a:solidFill>
              <a:srgbClr val="005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556305" y="410379"/>
            <a:ext cx="746803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altLang="pt-PT" sz="2400" b="1" dirty="0">
                <a:solidFill>
                  <a:srgbClr val="005000"/>
                </a:solidFill>
                <a:latin typeface="+mj-lt"/>
                <a:ea typeface="Arial" charset="0"/>
                <a:cs typeface="Arial" charset="0"/>
              </a:rPr>
              <a:t>     Direcção Executiva do CFM Norte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44804" y="263770"/>
            <a:ext cx="45719" cy="6330461"/>
          </a:xfrm>
          <a:prstGeom prst="rect">
            <a:avLst/>
          </a:prstGeom>
          <a:solidFill>
            <a:srgbClr val="ABCD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3305" tIns="31652" rIns="63305" bIns="3165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246"/>
          </a:p>
        </p:txBody>
      </p:sp>
      <p:sp>
        <p:nvSpPr>
          <p:cNvPr id="12" name="Rectangle 2"/>
          <p:cNvSpPr txBox="1">
            <a:spLocks/>
          </p:cNvSpPr>
          <p:nvPr/>
        </p:nvSpPr>
        <p:spPr>
          <a:xfrm>
            <a:off x="563017" y="902018"/>
            <a:ext cx="8136179" cy="5334000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63305" tIns="31652" rIns="63305" bIns="31652" rtlCol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 defTabSz="914400">
              <a:lnSpc>
                <a:spcPct val="115000"/>
              </a:lnSpc>
              <a:spcBef>
                <a:spcPts val="0"/>
              </a:spcBef>
            </a:pPr>
            <a:r>
              <a:rPr lang="pt-BR" sz="1800" b="1">
                <a:solidFill>
                  <a:prstClr val="black"/>
                </a:solidFill>
                <a:ea typeface="Times New Roman" panose="02020603050405020304" pitchFamily="18" charset="0"/>
              </a:rPr>
              <a:t>Contratação de Empreitadas de Obras e Fornecimento de Bens e Serviços - 2025</a:t>
            </a:r>
            <a:endParaRPr lang="pt-PT" sz="1800" dirty="0">
              <a:solidFill>
                <a:prstClr val="black"/>
              </a:solidFill>
              <a:ea typeface="Times New Roman" panose="02020603050405020304" pitchFamily="18" charset="0"/>
            </a:endParaRPr>
          </a:p>
        </p:txBody>
      </p:sp>
      <p:sp>
        <p:nvSpPr>
          <p:cNvPr id="21" name="Oval 20"/>
          <p:cNvSpPr/>
          <p:nvPr/>
        </p:nvSpPr>
        <p:spPr>
          <a:xfrm>
            <a:off x="558482" y="523167"/>
            <a:ext cx="300826" cy="268408"/>
          </a:xfrm>
          <a:prstGeom prst="ellipse">
            <a:avLst/>
          </a:prstGeom>
          <a:solidFill>
            <a:srgbClr val="005000"/>
          </a:solidFill>
          <a:ln>
            <a:solidFill>
              <a:srgbClr val="ABCD7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3305" tIns="31652" rIns="63305" bIns="3165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77" b="1" dirty="0" smtClean="0">
                <a:solidFill>
                  <a:schemeClr val="bg1"/>
                </a:solidFill>
                <a:latin typeface="Arial Black" charset="0"/>
                <a:ea typeface="Arial Black" charset="0"/>
                <a:cs typeface="Arial Black" charset="0"/>
              </a:rPr>
              <a:t>4</a:t>
            </a:r>
            <a:endParaRPr lang="en-US" sz="1477" b="1" dirty="0">
              <a:solidFill>
                <a:schemeClr val="bg1"/>
              </a:solidFill>
              <a:latin typeface="Arial Black" charset="0"/>
              <a:ea typeface="Arial Black" charset="0"/>
              <a:cs typeface="Arial Black" charset="0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8ED4D34E-0E71-443F-85C4-34FE4C4C9B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4753028"/>
              </p:ext>
            </p:extLst>
          </p:nvPr>
        </p:nvGraphicFramePr>
        <p:xfrm>
          <a:off x="708895" y="1272116"/>
          <a:ext cx="7746613" cy="4649820"/>
        </p:xfrm>
        <a:graphic>
          <a:graphicData uri="http://schemas.openxmlformats.org/drawingml/2006/table">
            <a:tbl>
              <a:tblPr/>
              <a:tblGrid>
                <a:gridCol w="617420">
                  <a:extLst>
                    <a:ext uri="{9D8B030D-6E8A-4147-A177-3AD203B41FA5}">
                      <a16:colId xmlns:a16="http://schemas.microsoft.com/office/drawing/2014/main" val="1548915073"/>
                    </a:ext>
                  </a:extLst>
                </a:gridCol>
                <a:gridCol w="4310713">
                  <a:extLst>
                    <a:ext uri="{9D8B030D-6E8A-4147-A177-3AD203B41FA5}">
                      <a16:colId xmlns:a16="http://schemas.microsoft.com/office/drawing/2014/main" val="540618097"/>
                    </a:ext>
                  </a:extLst>
                </a:gridCol>
                <a:gridCol w="1601972">
                  <a:extLst>
                    <a:ext uri="{9D8B030D-6E8A-4147-A177-3AD203B41FA5}">
                      <a16:colId xmlns:a16="http://schemas.microsoft.com/office/drawing/2014/main" val="2313678054"/>
                    </a:ext>
                  </a:extLst>
                </a:gridCol>
                <a:gridCol w="1216508">
                  <a:extLst>
                    <a:ext uri="{9D8B030D-6E8A-4147-A177-3AD203B41FA5}">
                      <a16:colId xmlns:a16="http://schemas.microsoft.com/office/drawing/2014/main" val="1866820293"/>
                    </a:ext>
                  </a:extLst>
                </a:gridCol>
              </a:tblGrid>
              <a:tr h="181473"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3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Local</a:t>
                      </a:r>
                    </a:p>
                  </a:txBody>
                  <a:tcPr marL="7755" marR="7755" marT="77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3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Designação</a:t>
                      </a:r>
                    </a:p>
                  </a:txBody>
                  <a:tcPr marL="7755" marR="7755" marT="77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3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Previsão de Inicio da Contratação</a:t>
                      </a:r>
                    </a:p>
                  </a:txBody>
                  <a:tcPr marL="7755" marR="7755" marT="77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22041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300" b="1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Ponto de Situação</a:t>
                      </a:r>
                      <a:endParaRPr lang="pt-PT" sz="1300" b="1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55" marR="7755" marT="77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41330603"/>
                  </a:ext>
                </a:extLst>
              </a:tr>
              <a:tr h="193881">
                <a:tc rowSpan="11">
                  <a:txBody>
                    <a:bodyPr/>
                    <a:lstStyle/>
                    <a:p>
                      <a:pPr algn="ctr" fontAlgn="ctr"/>
                      <a:r>
                        <a:rPr lang="pt-PT" sz="1300" b="1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CFM Norte</a:t>
                      </a:r>
                    </a:p>
                  </a:txBody>
                  <a:tcPr marL="7755" marR="7755" marT="77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pt-PT" sz="13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Reabilitação da Casa Protocolar N. 1 (Nampula)</a:t>
                      </a:r>
                    </a:p>
                  </a:txBody>
                  <a:tcPr marL="7755" marR="7755" marT="77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3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Março</a:t>
                      </a:r>
                    </a:p>
                  </a:txBody>
                  <a:tcPr marL="7755" marR="7755" marT="77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PT" sz="1300" b="0" i="0" u="none" strike="noStrike" noProof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55" marR="7755" marT="77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1453648"/>
                  </a:ext>
                </a:extLst>
              </a:tr>
              <a:tr h="19388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pt-PT" sz="13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Reabilitação da Casa 66H (Nampula)</a:t>
                      </a:r>
                    </a:p>
                  </a:txBody>
                  <a:tcPr marL="7755" marR="7755" marT="77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3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Abril</a:t>
                      </a:r>
                    </a:p>
                  </a:txBody>
                  <a:tcPr marL="7755" marR="7755" marT="77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PT" sz="1300" b="0" i="0" u="none" strike="noStrike" noProof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55" marR="7755" marT="77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0349631"/>
                  </a:ext>
                </a:extLst>
              </a:tr>
              <a:tr h="24041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pt-PT" sz="13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Pavimentação da área de carregamento de óleos Vegetais; Execução de rede de drenagem de águas pluviais e Construção de bacia de retenção (Nacala - Porto)</a:t>
                      </a:r>
                    </a:p>
                  </a:txBody>
                  <a:tcPr marL="7755" marR="7755" marT="77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3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Julho</a:t>
                      </a:r>
                    </a:p>
                  </a:txBody>
                  <a:tcPr marL="7755" marR="7755" marT="77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PT" sz="1300" b="0" i="0" u="none" strike="noStrike" noProof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55" marR="7755" marT="77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65736804"/>
                  </a:ext>
                </a:extLst>
              </a:tr>
              <a:tr h="11074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pt-PT" sz="13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Requalificação das instalações da antiga Carpintaria em Posto Médico (Nacala - Porto)</a:t>
                      </a:r>
                    </a:p>
                  </a:txBody>
                  <a:tcPr marL="7755" marR="7755" marT="77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3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Março</a:t>
                      </a:r>
                    </a:p>
                  </a:txBody>
                  <a:tcPr marL="7755" marR="7755" marT="77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PT" sz="13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55" marR="7755" marT="77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40446857"/>
                  </a:ext>
                </a:extLst>
              </a:tr>
              <a:tr h="11822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pt-PT" sz="13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Construção de Furo e Reservatórios de Água para o abastecimento do Acampamento Novo (Nacala - Porto)</a:t>
                      </a:r>
                    </a:p>
                  </a:txBody>
                  <a:tcPr marL="7755" marR="7755" marT="77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3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Fevereiro</a:t>
                      </a:r>
                    </a:p>
                  </a:txBody>
                  <a:tcPr marL="7755" marR="7755" marT="77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PT" sz="13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55" marR="7755" marT="77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83374039"/>
                  </a:ext>
                </a:extLst>
              </a:tr>
              <a:tr h="21715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pt-PT" sz="13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Construção de Vedação dos Blocos Residenciais de Nacala - Porto</a:t>
                      </a:r>
                    </a:p>
                  </a:txBody>
                  <a:tcPr marL="7755" marR="7755" marT="77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3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Março</a:t>
                      </a:r>
                    </a:p>
                  </a:txBody>
                  <a:tcPr marL="7755" marR="7755" marT="77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PT" sz="13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55" marR="7755" marT="77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7012886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pt-PT" sz="13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Construção de Refeitório geral no recinto Portuário (Nacala - Porto)</a:t>
                      </a:r>
                    </a:p>
                  </a:txBody>
                  <a:tcPr marL="7755" marR="7755" marT="77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3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Junho</a:t>
                      </a:r>
                    </a:p>
                  </a:txBody>
                  <a:tcPr marL="7755" marR="7755" marT="77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PT" sz="13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55" marR="7755" marT="77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44630937"/>
                  </a:ext>
                </a:extLst>
              </a:tr>
              <a:tr h="23212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pt-PT" sz="13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Construção de Vias de acesso na zona de aterro dedicado à construção de armazéns  (Nacala - Porto)</a:t>
                      </a:r>
                    </a:p>
                  </a:txBody>
                  <a:tcPr marL="7755" marR="7755" marT="77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3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Maio</a:t>
                      </a:r>
                    </a:p>
                  </a:txBody>
                  <a:tcPr marL="7755" marR="7755" marT="77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PT" sz="13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55" marR="7755" marT="77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5232911"/>
                  </a:ext>
                </a:extLst>
              </a:tr>
              <a:tr h="38776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pt-PT" sz="13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de painéis solares para torres de iluminação no recinto Portuário (Nacala - Porto)</a:t>
                      </a:r>
                    </a:p>
                  </a:txBody>
                  <a:tcPr marL="7755" marR="7755" marT="77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3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Junho</a:t>
                      </a:r>
                    </a:p>
                  </a:txBody>
                  <a:tcPr marL="7755" marR="7755" marT="77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PT" sz="13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55" marR="7755" marT="77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62888681"/>
                  </a:ext>
                </a:extLst>
              </a:tr>
              <a:tr h="38776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pt-PT" sz="13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de painéis solares para torres de iluminação no recinto Portuário (Porto de Pemba)</a:t>
                      </a:r>
                    </a:p>
                  </a:txBody>
                  <a:tcPr marL="7755" marR="7755" marT="77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3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Abril</a:t>
                      </a:r>
                    </a:p>
                  </a:txBody>
                  <a:tcPr marL="7755" marR="7755" marT="77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PT" sz="13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55" marR="7755" marT="77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59073525"/>
                  </a:ext>
                </a:extLst>
              </a:tr>
              <a:tr h="35519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pt-PT" sz="13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Construção de Edificio Multiuso para torre de controle no Porto de Pemba</a:t>
                      </a:r>
                    </a:p>
                  </a:txBody>
                  <a:tcPr marL="7755" marR="7755" marT="77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3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Abril</a:t>
                      </a:r>
                    </a:p>
                  </a:txBody>
                  <a:tcPr marL="7755" marR="7755" marT="77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PT" sz="13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55" marR="7755" marT="77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9229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80460477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13203</TotalTime>
  <Words>1083</Words>
  <Application>Microsoft Office PowerPoint</Application>
  <PresentationFormat>On-screen Show (4:3)</PresentationFormat>
  <Paragraphs>166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Arial Black</vt:lpstr>
      <vt:lpstr>Calibri</vt:lpstr>
      <vt:lpstr>Times New Roman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Denis Ernesto Boca</dc:creator>
  <cp:lastModifiedBy>Saquina Cassamo Gulamo</cp:lastModifiedBy>
  <cp:revision>1022</cp:revision>
  <cp:lastPrinted>2020-02-20T09:36:55Z</cp:lastPrinted>
  <dcterms:created xsi:type="dcterms:W3CDTF">2017-07-25T14:35:48Z</dcterms:created>
  <dcterms:modified xsi:type="dcterms:W3CDTF">2025-01-24T11:53:15Z</dcterms:modified>
</cp:coreProperties>
</file>