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39" r:id="rId2"/>
    <p:sldId id="540" r:id="rId3"/>
    <p:sldId id="545" r:id="rId4"/>
    <p:sldId id="543" r:id="rId5"/>
    <p:sldId id="544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2" autoAdjust="0"/>
    <p:restoredTop sz="96404" autoAdjust="0"/>
  </p:normalViewPr>
  <p:slideViewPr>
    <p:cSldViewPr>
      <p:cViewPr varScale="1">
        <p:scale>
          <a:sx n="111" d="100"/>
          <a:sy n="111" d="100"/>
        </p:scale>
        <p:origin x="170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/>
              <a:t>SERVIÇO DE VIAS E OBRAS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8/17/2017</a:t>
            </a:r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1A352-568E-41D6-B8E1-54DCAE6FE29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7921244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/>
              <a:t>SERVIÇO DE VIAS E OBRAS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8/17/2017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7AA89-A9CA-4D74-BD96-B52EE19B2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8403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18EF-8E2B-4F58-95D0-5A45A9CFABA2}" type="slidenum">
              <a:rPr lang="pt-PT" smtClean="0"/>
              <a:t>1</a:t>
            </a:fld>
            <a:endParaRPr lang="pt-PT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83923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18EF-8E2B-4F58-95D0-5A45A9CFABA2}" type="slidenum">
              <a:rPr lang="pt-PT" smtClean="0"/>
              <a:t>2</a:t>
            </a:fld>
            <a:endParaRPr lang="pt-PT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9921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18EF-8E2B-4F58-95D0-5A45A9CFABA2}" type="slidenum">
              <a:rPr lang="pt-PT" smtClean="0"/>
              <a:t>3</a:t>
            </a:fld>
            <a:endParaRPr lang="pt-PT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6147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18EF-8E2B-4F58-95D0-5A45A9CFABA2}" type="slidenum">
              <a:rPr lang="pt-PT" smtClean="0"/>
              <a:t>4</a:t>
            </a:fld>
            <a:endParaRPr lang="pt-PT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31585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2A18EF-8E2B-4F58-95D0-5A45A9CFABA2}" type="slidenum">
              <a:rPr lang="pt-PT" smtClean="0"/>
              <a:t>5</a:t>
            </a:fld>
            <a:endParaRPr lang="pt-PT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533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6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30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1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915" y="274778"/>
            <a:ext cx="2228851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64" y="274778"/>
            <a:ext cx="6534151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63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6878977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23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40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63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2" y="1600206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2" y="1600206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45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3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3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0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491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591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190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8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82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</a:rPr>
              <a:t>17/08/2017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9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pt-BR">
                <a:solidFill>
                  <a:prstClr val="black">
                    <a:tint val="75000"/>
                  </a:prstClr>
                </a:solidFill>
              </a:rPr>
              <a:t>Contratação de Empreitada para Vedação em Rede Electro Soldada do TCC8 - Porto da Beira.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9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88AB39C-8FA2-D042-9F06-BD33106376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0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422041" rtl="0" eaLnBrk="1" latinLnBrk="0" hangingPunct="1">
        <a:spcBef>
          <a:spcPct val="0"/>
        </a:spcBef>
        <a:buNone/>
        <a:defRPr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7" r="32466"/>
          <a:stretch/>
        </p:blipFill>
        <p:spPr>
          <a:xfrm>
            <a:off x="0" y="263770"/>
            <a:ext cx="458612" cy="633046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514823"/>
            <a:ext cx="435948" cy="252779"/>
          </a:xfrm>
        </p:spPr>
        <p:txBody>
          <a:bodyPr/>
          <a:lstStyle/>
          <a:p>
            <a:pPr algn="l"/>
            <a:fld id="{E24F5879-4552-4180-A5D5-5DC9F1869D81}" type="slidenum">
              <a:rPr lang="en-US" sz="1477" b="1" smtClean="0">
                <a:solidFill>
                  <a:srgbClr val="ABCD79"/>
                </a:solidFill>
                <a:latin typeface="Arial" charset="0"/>
                <a:ea typeface="Arial" charset="0"/>
                <a:cs typeface="Arial" charset="0"/>
              </a:rPr>
              <a:t>1</a:t>
            </a:fld>
            <a:endParaRPr lang="en-US" sz="1477" b="1" dirty="0">
              <a:solidFill>
                <a:srgbClr val="ABCD7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047" y="826151"/>
            <a:ext cx="8856122" cy="0"/>
          </a:xfrm>
          <a:prstGeom prst="line">
            <a:avLst/>
          </a:prstGeom>
          <a:ln>
            <a:solidFill>
              <a:srgbClr val="00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6305" y="410379"/>
            <a:ext cx="7468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PT" sz="2400" b="1" dirty="0">
                <a:solidFill>
                  <a:srgbClr val="005000"/>
                </a:solidFill>
                <a:latin typeface="+mj-lt"/>
                <a:ea typeface="Arial" charset="0"/>
                <a:cs typeface="Arial" charset="0"/>
              </a:rPr>
              <a:t>     SEDE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804" y="263770"/>
            <a:ext cx="45719" cy="6330461"/>
          </a:xfrm>
          <a:prstGeom prst="rect">
            <a:avLst/>
          </a:prstGeom>
          <a:solidFill>
            <a:srgbClr val="ABC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46"/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556305" y="990600"/>
            <a:ext cx="8136179" cy="5334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63305" tIns="31652" rIns="63305" bIns="31652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</a:pPr>
            <a:r>
              <a:rPr lang="pt-BR" sz="1800" b="1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Contratação de Empreitadas de Obras e Fornecimento de Bens e Serviços - 2025</a:t>
            </a:r>
            <a:r>
              <a:rPr lang="pt-BR" sz="1800" dirty="0">
                <a:solidFill>
                  <a:schemeClr val="tx1"/>
                </a:solidFill>
                <a:latin typeface="+mj-lt"/>
                <a:ea typeface="Times New Roman" panose="02020603050405020304" pitchFamily="18" charset="0"/>
              </a:rPr>
              <a:t>	</a:t>
            </a:r>
          </a:p>
        </p:txBody>
      </p:sp>
      <p:sp>
        <p:nvSpPr>
          <p:cNvPr id="21" name="Oval 20"/>
          <p:cNvSpPr/>
          <p:nvPr/>
        </p:nvSpPr>
        <p:spPr>
          <a:xfrm>
            <a:off x="558482" y="523167"/>
            <a:ext cx="300826" cy="268408"/>
          </a:xfrm>
          <a:prstGeom prst="ellipse">
            <a:avLst/>
          </a:prstGeom>
          <a:solidFill>
            <a:srgbClr val="005000"/>
          </a:solidFill>
          <a:ln>
            <a:solidFill>
              <a:srgbClr val="ABC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77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1</a:t>
            </a:r>
            <a:endParaRPr lang="en-US" sz="1477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36701B6-D093-4F5C-9334-1410689B68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342224"/>
              </p:ext>
            </p:extLst>
          </p:nvPr>
        </p:nvGraphicFramePr>
        <p:xfrm>
          <a:off x="630632" y="1326639"/>
          <a:ext cx="7827568" cy="4954624"/>
        </p:xfrm>
        <a:graphic>
          <a:graphicData uri="http://schemas.openxmlformats.org/drawingml/2006/table">
            <a:tbl>
              <a:tblPr/>
              <a:tblGrid>
                <a:gridCol w="722389">
                  <a:extLst>
                    <a:ext uri="{9D8B030D-6E8A-4147-A177-3AD203B41FA5}">
                      <a16:colId xmlns:a16="http://schemas.microsoft.com/office/drawing/2014/main" val="2349972161"/>
                    </a:ext>
                  </a:extLst>
                </a:gridCol>
                <a:gridCol w="4622552">
                  <a:extLst>
                    <a:ext uri="{9D8B030D-6E8A-4147-A177-3AD203B41FA5}">
                      <a16:colId xmlns:a16="http://schemas.microsoft.com/office/drawing/2014/main" val="4094814431"/>
                    </a:ext>
                  </a:extLst>
                </a:gridCol>
                <a:gridCol w="1280438">
                  <a:extLst>
                    <a:ext uri="{9D8B030D-6E8A-4147-A177-3AD203B41FA5}">
                      <a16:colId xmlns:a16="http://schemas.microsoft.com/office/drawing/2014/main" val="3498619910"/>
                    </a:ext>
                  </a:extLst>
                </a:gridCol>
                <a:gridCol w="1202189">
                  <a:extLst>
                    <a:ext uri="{9D8B030D-6E8A-4147-A177-3AD203B41FA5}">
                      <a16:colId xmlns:a16="http://schemas.microsoft.com/office/drawing/2014/main" val="3058291253"/>
                    </a:ext>
                  </a:extLst>
                </a:gridCol>
              </a:tblGrid>
              <a:tr h="578361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</a:t>
                      </a:r>
                    </a:p>
                  </a:txBody>
                  <a:tcPr marL="7814" marR="7814" marT="7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Designação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Previsão de Inicio da Contratação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Ponto de Situação</a:t>
                      </a:r>
                      <a:endParaRPr lang="pt-PT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034824"/>
                  </a:ext>
                </a:extLst>
              </a:tr>
              <a:tr h="581298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Sede</a:t>
                      </a:r>
                    </a:p>
                  </a:txBody>
                  <a:tcPr marL="7814" marR="7814" marT="7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Contratação de Serviços de Consultoria para Elaboração do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Projecto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Executivo para Reabilitação e Duplicação da Linha de Ressano Garcia – Fase II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222511"/>
                  </a:ext>
                </a:extLst>
              </a:tr>
              <a:tr h="5812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Contratação de Serviços de Consultoria para Apoio Técnico à Gestão do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Projecto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Reabilitação e Duplicação da Linha de Ressano Garcia – Fase II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9374116"/>
                  </a:ext>
                </a:extLst>
              </a:tr>
              <a:tr h="390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Contratação para Execução de Empreitada de Reabilitação e Duplicação da Linha de Ressano Garcia – Fase II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Agosto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677354"/>
                  </a:ext>
                </a:extLst>
              </a:tr>
              <a:tr h="5812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Contratação para Execução da Empreitada de Substituição de Defensas e Cabeços de Amarração do Terminal de Cereais (Cais P1) do Porto da Matola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296694"/>
                  </a:ext>
                </a:extLst>
              </a:tr>
              <a:tr h="3900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Contratação para Reparação dos Danos no Cais P3 do Porto da Matola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474205"/>
                  </a:ext>
                </a:extLst>
              </a:tr>
              <a:tr h="4354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Contratação de Empreitada de Construção de Nova Ponte ao Km 41+600 da Linha de Ressano Garcia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775266"/>
                  </a:ext>
                </a:extLst>
              </a:tr>
              <a:tr h="5812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Contratação de Serviços de Consultoria para Elaboração do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Projecto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Executivo para Reabilitação da Ponte ao Km 67+800 na Linha de Ressano Garcia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Janeiro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288813"/>
                  </a:ext>
                </a:extLst>
              </a:tr>
              <a:tr h="72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Materiais e Peças Sobressalentes para Manutenção de Material Circulante (Locomotivas; Vagões e Carruagens)</a:t>
                      </a:r>
                    </a:p>
                    <a:p>
                      <a:pPr algn="just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76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74260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7" r="32466"/>
          <a:stretch/>
        </p:blipFill>
        <p:spPr>
          <a:xfrm>
            <a:off x="0" y="263770"/>
            <a:ext cx="458612" cy="633046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514823"/>
            <a:ext cx="435948" cy="252779"/>
          </a:xfrm>
        </p:spPr>
        <p:txBody>
          <a:bodyPr/>
          <a:lstStyle/>
          <a:p>
            <a:pPr algn="l"/>
            <a:fld id="{E24F5879-4552-4180-A5D5-5DC9F1869D81}" type="slidenum">
              <a:rPr lang="en-US" sz="1477" b="1" smtClean="0">
                <a:solidFill>
                  <a:srgbClr val="ABCD79"/>
                </a:solidFill>
                <a:latin typeface="Arial" charset="0"/>
                <a:ea typeface="Arial" charset="0"/>
                <a:cs typeface="Arial" charset="0"/>
              </a:rPr>
              <a:t>2</a:t>
            </a:fld>
            <a:endParaRPr lang="en-US" sz="1477" b="1" dirty="0">
              <a:solidFill>
                <a:srgbClr val="ABCD7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047" y="826151"/>
            <a:ext cx="8856122" cy="0"/>
          </a:xfrm>
          <a:prstGeom prst="line">
            <a:avLst/>
          </a:prstGeom>
          <a:ln>
            <a:solidFill>
              <a:srgbClr val="00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6305" y="410379"/>
            <a:ext cx="7468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PT" sz="2400" b="1" dirty="0">
                <a:solidFill>
                  <a:srgbClr val="005000"/>
                </a:solidFill>
                <a:latin typeface="+mj-lt"/>
                <a:ea typeface="Arial" charset="0"/>
                <a:cs typeface="Arial" charset="0"/>
              </a:rPr>
              <a:t>     Direcção Executiva do CFM Sul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804" y="263770"/>
            <a:ext cx="45719" cy="6330461"/>
          </a:xfrm>
          <a:prstGeom prst="rect">
            <a:avLst/>
          </a:prstGeom>
          <a:solidFill>
            <a:srgbClr val="ABC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46"/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490523" y="896582"/>
            <a:ext cx="8434646" cy="55510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63305" tIns="31652" rIns="63305" bIns="31652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pt-BR" sz="1800" b="1">
                <a:solidFill>
                  <a:prstClr val="black"/>
                </a:solidFill>
                <a:ea typeface="Times New Roman" panose="02020603050405020304" pitchFamily="18" charset="0"/>
              </a:rPr>
              <a:t>Contratação de Empreitadas de Obras e Fornecimento de Bens e Serviços - 2025</a:t>
            </a:r>
            <a:endParaRPr lang="pt-PT" sz="18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8482" y="523167"/>
            <a:ext cx="300826" cy="268408"/>
          </a:xfrm>
          <a:prstGeom prst="ellipse">
            <a:avLst/>
          </a:prstGeom>
          <a:solidFill>
            <a:srgbClr val="005000"/>
          </a:solidFill>
          <a:ln>
            <a:solidFill>
              <a:srgbClr val="ABC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77" b="1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3460AAD-541D-4D13-AAC1-045573D38A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047085"/>
              </p:ext>
            </p:extLst>
          </p:nvPr>
        </p:nvGraphicFramePr>
        <p:xfrm>
          <a:off x="556305" y="1295837"/>
          <a:ext cx="8149544" cy="5141507"/>
        </p:xfrm>
        <a:graphic>
          <a:graphicData uri="http://schemas.openxmlformats.org/drawingml/2006/table">
            <a:tbl>
              <a:tblPr/>
              <a:tblGrid>
                <a:gridCol w="739095">
                  <a:extLst>
                    <a:ext uri="{9D8B030D-6E8A-4147-A177-3AD203B41FA5}">
                      <a16:colId xmlns:a16="http://schemas.microsoft.com/office/drawing/2014/main" val="587076337"/>
                    </a:ext>
                  </a:extLst>
                </a:gridCol>
                <a:gridCol w="4735323">
                  <a:extLst>
                    <a:ext uri="{9D8B030D-6E8A-4147-A177-3AD203B41FA5}">
                      <a16:colId xmlns:a16="http://schemas.microsoft.com/office/drawing/2014/main" val="939392920"/>
                    </a:ext>
                  </a:extLst>
                </a:gridCol>
                <a:gridCol w="1337563">
                  <a:extLst>
                    <a:ext uri="{9D8B030D-6E8A-4147-A177-3AD203B41FA5}">
                      <a16:colId xmlns:a16="http://schemas.microsoft.com/office/drawing/2014/main" val="1753123979"/>
                    </a:ext>
                  </a:extLst>
                </a:gridCol>
                <a:gridCol w="1337563">
                  <a:extLst>
                    <a:ext uri="{9D8B030D-6E8A-4147-A177-3AD203B41FA5}">
                      <a16:colId xmlns:a16="http://schemas.microsoft.com/office/drawing/2014/main" val="3766958470"/>
                    </a:ext>
                  </a:extLst>
                </a:gridCol>
              </a:tblGrid>
              <a:tr h="21834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</a:t>
                      </a:r>
                    </a:p>
                  </a:txBody>
                  <a:tcPr marL="6978" marR="6978" marT="6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Designação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Previsão de Inicio da Contratação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Ponto de Situação</a:t>
                      </a:r>
                      <a:endParaRPr lang="pt-PT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287093"/>
                  </a:ext>
                </a:extLst>
              </a:tr>
              <a:tr h="429770">
                <a:tc rowSpan="15"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CFM Sul</a:t>
                      </a:r>
                    </a:p>
                  </a:txBody>
                  <a:tcPr marL="6978" marR="6978" marT="6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 condensadores para Subestações 1.2; 1.3 e 3.5 - Complexo Ferro-Portuário de Maputo 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693561"/>
                  </a:ext>
                </a:extLst>
              </a:tr>
              <a:tr h="518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hidráulico de Carrilamento para o  Departamento de Revisão de Material (Oficinas Gerais do CFM Sul)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64378"/>
                  </a:ext>
                </a:extLst>
              </a:tr>
              <a:tr h="21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Empreitada para Vedação das Estação da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Machava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Matola Gare,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Tenga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Infulene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640280"/>
                  </a:ext>
                </a:extLst>
              </a:tr>
              <a:tr h="4297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Plataformas de Embarque e Desembarque, na Estação de Marracuene e nos Apeadeiros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Albazine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 Aeroporto, Daniel e Liberdade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253528"/>
                  </a:ext>
                </a:extLst>
              </a:tr>
              <a:tr h="2455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Gerador de 200Kva-300Kva, para Iluminação de Comboios de Passageiros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399910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Aqueduto no Km 522+200 linha do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limpopo</a:t>
                      </a:r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822572"/>
                  </a:ext>
                </a:extLst>
              </a:tr>
              <a:tr h="21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rodados completos para Locomotivas U20C (12 rodados)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1463951"/>
                  </a:ext>
                </a:extLst>
              </a:tr>
              <a:tr h="21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Macacos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electromecanicos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10 toneladas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670859"/>
                  </a:ext>
                </a:extLst>
              </a:tr>
              <a:tr h="21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Rodas para Carruagem Fabricadas na China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443708"/>
                  </a:ext>
                </a:extLst>
              </a:tr>
              <a:tr h="21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Torno de Rodado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990859"/>
                  </a:ext>
                </a:extLst>
              </a:tr>
              <a:tr h="2455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Equipamento de teste de sistema de freio a ar comprimido (yard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test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4914"/>
                  </a:ext>
                </a:extLst>
              </a:tr>
              <a:tr h="218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Maquina de localização de Avarias em Cabos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Subterraneos</a:t>
                      </a:r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9674"/>
                  </a:ext>
                </a:extLst>
              </a:tr>
              <a:tr h="1617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Grua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Ferroviaria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140 Toneladas com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Lanca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Telescopica</a:t>
                      </a:r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19065"/>
                  </a:ext>
                </a:extLst>
              </a:tr>
              <a:tr h="118321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Grupos Geradores para Estações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Movene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Mapai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Chicualacuala</a:t>
                      </a:r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356182"/>
                  </a:ext>
                </a:extLst>
              </a:tr>
              <a:tr h="348233">
                <a:tc vMerge="1">
                  <a:txBody>
                    <a:bodyPr/>
                    <a:lstStyle/>
                    <a:p>
                      <a:pPr algn="ct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78" marR="6978" marT="6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e montagem do Sistema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Paineis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Solares para os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Apiadeiros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Chanculo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Secongene</a:t>
                      </a:r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756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08485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7" r="32466"/>
          <a:stretch/>
        </p:blipFill>
        <p:spPr>
          <a:xfrm>
            <a:off x="0" y="263770"/>
            <a:ext cx="458612" cy="633046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514823"/>
            <a:ext cx="435948" cy="252779"/>
          </a:xfrm>
        </p:spPr>
        <p:txBody>
          <a:bodyPr/>
          <a:lstStyle/>
          <a:p>
            <a:pPr algn="l"/>
            <a:fld id="{E24F5879-4552-4180-A5D5-5DC9F1869D81}" type="slidenum">
              <a:rPr lang="en-US" sz="1477" b="1" smtClean="0">
                <a:solidFill>
                  <a:srgbClr val="ABCD79"/>
                </a:solidFill>
                <a:latin typeface="Arial" charset="0"/>
                <a:ea typeface="Arial" charset="0"/>
                <a:cs typeface="Arial" charset="0"/>
              </a:rPr>
              <a:t>3</a:t>
            </a:fld>
            <a:endParaRPr lang="en-US" sz="1477" b="1" dirty="0">
              <a:solidFill>
                <a:srgbClr val="ABCD7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047" y="826151"/>
            <a:ext cx="8856122" cy="0"/>
          </a:xfrm>
          <a:prstGeom prst="line">
            <a:avLst/>
          </a:prstGeom>
          <a:ln>
            <a:solidFill>
              <a:srgbClr val="00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6305" y="410379"/>
            <a:ext cx="7468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PT" sz="2400" b="1" dirty="0">
                <a:solidFill>
                  <a:srgbClr val="005000"/>
                </a:solidFill>
                <a:latin typeface="+mj-lt"/>
                <a:ea typeface="Arial" charset="0"/>
                <a:cs typeface="Arial" charset="0"/>
              </a:rPr>
              <a:t>     Direcção Executiva do CFM Sul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804" y="263770"/>
            <a:ext cx="45719" cy="6330461"/>
          </a:xfrm>
          <a:prstGeom prst="rect">
            <a:avLst/>
          </a:prstGeom>
          <a:solidFill>
            <a:srgbClr val="ABC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46"/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490523" y="896582"/>
            <a:ext cx="8136179" cy="55042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63305" tIns="31652" rIns="63305" bIns="31652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r>
              <a:rPr lang="pt-BR" sz="1800" b="1" dirty="0">
                <a:solidFill>
                  <a:prstClr val="black"/>
                </a:solidFill>
                <a:ea typeface="Times New Roman" panose="02020603050405020304" pitchFamily="18" charset="0"/>
              </a:rPr>
              <a:t>Contratação de Empreitadas de Obras e Fornecimento de Bens e Serviços - 2025</a:t>
            </a:r>
            <a:endParaRPr lang="pt-PT" sz="1800" dirty="0">
              <a:solidFill>
                <a:schemeClr val="tx1"/>
              </a:solidFill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8482" y="523167"/>
            <a:ext cx="300826" cy="268408"/>
          </a:xfrm>
          <a:prstGeom prst="ellipse">
            <a:avLst/>
          </a:prstGeom>
          <a:solidFill>
            <a:srgbClr val="005000"/>
          </a:solidFill>
          <a:ln>
            <a:solidFill>
              <a:srgbClr val="ABC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77" b="1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2</a:t>
            </a:r>
            <a:endParaRPr lang="en-US" sz="1477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10446F-FB23-4A66-A0CF-590136E9F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163435"/>
              </p:ext>
            </p:extLst>
          </p:nvPr>
        </p:nvGraphicFramePr>
        <p:xfrm>
          <a:off x="522434" y="1191867"/>
          <a:ext cx="8029382" cy="5248574"/>
        </p:xfrm>
        <a:graphic>
          <a:graphicData uri="http://schemas.openxmlformats.org/drawingml/2006/table">
            <a:tbl>
              <a:tblPr/>
              <a:tblGrid>
                <a:gridCol w="540854">
                  <a:extLst>
                    <a:ext uri="{9D8B030D-6E8A-4147-A177-3AD203B41FA5}">
                      <a16:colId xmlns:a16="http://schemas.microsoft.com/office/drawing/2014/main" val="1116734528"/>
                    </a:ext>
                  </a:extLst>
                </a:gridCol>
                <a:gridCol w="5415026">
                  <a:extLst>
                    <a:ext uri="{9D8B030D-6E8A-4147-A177-3AD203B41FA5}">
                      <a16:colId xmlns:a16="http://schemas.microsoft.com/office/drawing/2014/main" val="2025154038"/>
                    </a:ext>
                  </a:extLst>
                </a:gridCol>
                <a:gridCol w="1221779">
                  <a:extLst>
                    <a:ext uri="{9D8B030D-6E8A-4147-A177-3AD203B41FA5}">
                      <a16:colId xmlns:a16="http://schemas.microsoft.com/office/drawing/2014/main" val="3414127850"/>
                    </a:ext>
                  </a:extLst>
                </a:gridCol>
                <a:gridCol w="851723">
                  <a:extLst>
                    <a:ext uri="{9D8B030D-6E8A-4147-A177-3AD203B41FA5}">
                      <a16:colId xmlns:a16="http://schemas.microsoft.com/office/drawing/2014/main" val="2016345032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</a:t>
                      </a:r>
                    </a:p>
                  </a:txBody>
                  <a:tcPr marL="4931" marR="4931" marT="49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Designação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Previsão de Inicio da Contratação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Ponto de Situação</a:t>
                      </a:r>
                      <a:endParaRPr lang="pt-PT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847134"/>
                  </a:ext>
                </a:extLst>
              </a:tr>
              <a:tr h="391908">
                <a:tc rowSpan="13">
                  <a:txBody>
                    <a:bodyPr/>
                    <a:lstStyle/>
                    <a:p>
                      <a:pPr marL="0" marR="0" lvl="0" indent="0" algn="ctr" defTabSz="4220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13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CFM Sul</a:t>
                      </a:r>
                    </a:p>
                    <a:p>
                      <a:endParaRPr lang="pt-PT" sz="1300" noProof="0" dirty="0"/>
                    </a:p>
                  </a:txBody>
                  <a:tcPr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e montagem de um Grupo Gerador para Delegação de Inhambane</a:t>
                      </a:r>
                    </a:p>
                  </a:txBody>
                  <a:tcPr marL="4931" marR="4931" marT="4931" marB="0" anchor="b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3270687"/>
                  </a:ext>
                </a:extLst>
              </a:tr>
              <a:tr h="198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e Montagem de um Posto de Transformação Monobloco no Cais 1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835970"/>
                  </a:ext>
                </a:extLst>
              </a:tr>
              <a:tr h="391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e montagem de um sistema de Iluminação nas Passagens de </a:t>
                      </a:r>
                      <a:r>
                        <a:rPr lang="pt-PT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Níveis 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 CFM Sul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630296"/>
                  </a:ext>
                </a:extLst>
              </a:tr>
              <a:tr h="391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e montagem de um Sistema de Iluminação na Estação de Magude, incluindo a Ponte </a:t>
                      </a:r>
                      <a:r>
                        <a:rPr lang="pt-PT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Ferroviária</a:t>
                      </a:r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55125"/>
                  </a:ext>
                </a:extLst>
              </a:tr>
              <a:tr h="391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e montagem de Transformador de 1600KVA no Posto de Transformação  Nº 2  - Terminal Carvão da Matola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338019"/>
                  </a:ext>
                </a:extLst>
              </a:tr>
              <a:tr h="391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Fornecimento, montagem, teste e comissionamento de Alimentador na Estação Central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901587"/>
                  </a:ext>
                </a:extLst>
              </a:tr>
              <a:tr h="391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Montagem de torres de iluminação de 25 metros nas linhas 500 no Porto da Matola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829856"/>
                  </a:ext>
                </a:extLst>
              </a:tr>
              <a:tr h="3919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Fornecimento e Instalação do Sistema de combate a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incendios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para o Posto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Transformacao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1,2,3 no Porto da Matola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225023"/>
                  </a:ext>
                </a:extLst>
              </a:tr>
              <a:tr h="198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Aqueduto ao Km 41+300, na Linha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Goba</a:t>
                      </a:r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817270"/>
                  </a:ext>
                </a:extLst>
              </a:tr>
              <a:tr h="198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Instalação de Sistema CCTV no Porto da Matola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721333"/>
                  </a:ext>
                </a:extLst>
              </a:tr>
              <a:tr h="1983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Instalação do Corpo de Bombeiro no Porto da Matola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630463"/>
                  </a:ext>
                </a:extLst>
              </a:tr>
              <a:tr h="9725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Carris para manutenção das Linhas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Limpopo (Km458+300 à Km509+00), Ramais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Xinavane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Maragra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b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 Aparelhos de Mudança de Via para manutenção das Linhas do Limpopo 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Complexo de Maputo, Apeadeiro de Incomáti e Estações de </a:t>
                      </a:r>
                      <a:r>
                        <a:rPr lang="pt-PT" sz="1300" b="0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Moamba</a:t>
                      </a:r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Matola Gare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5128755"/>
                  </a:ext>
                </a:extLst>
              </a:tr>
              <a:tr h="2314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Maquinetas e Ferramentas para Manutenção da Via</a:t>
                      </a:r>
                    </a:p>
                  </a:txBody>
                  <a:tcPr marL="4931" marR="4931" marT="49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1" marR="4931" marT="49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1705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72404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7" r="32466"/>
          <a:stretch/>
        </p:blipFill>
        <p:spPr>
          <a:xfrm>
            <a:off x="0" y="263770"/>
            <a:ext cx="458612" cy="633046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514823"/>
            <a:ext cx="435948" cy="252779"/>
          </a:xfrm>
        </p:spPr>
        <p:txBody>
          <a:bodyPr/>
          <a:lstStyle/>
          <a:p>
            <a:pPr algn="l"/>
            <a:fld id="{E24F5879-4552-4180-A5D5-5DC9F1869D81}" type="slidenum">
              <a:rPr lang="en-US" sz="1477" b="1" smtClean="0">
                <a:solidFill>
                  <a:srgbClr val="ABCD79"/>
                </a:solidFill>
                <a:latin typeface="Arial" charset="0"/>
                <a:ea typeface="Arial" charset="0"/>
                <a:cs typeface="Arial" charset="0"/>
              </a:rPr>
              <a:t>4</a:t>
            </a:fld>
            <a:endParaRPr lang="en-US" sz="1477" b="1" dirty="0">
              <a:solidFill>
                <a:srgbClr val="ABCD7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047" y="826151"/>
            <a:ext cx="8856122" cy="0"/>
          </a:xfrm>
          <a:prstGeom prst="line">
            <a:avLst/>
          </a:prstGeom>
          <a:ln>
            <a:solidFill>
              <a:srgbClr val="00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6305" y="410379"/>
            <a:ext cx="7468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PT" sz="2400" b="1" dirty="0">
                <a:solidFill>
                  <a:srgbClr val="005000"/>
                </a:solidFill>
                <a:latin typeface="+mj-lt"/>
                <a:ea typeface="Arial" charset="0"/>
                <a:cs typeface="Arial" charset="0"/>
              </a:rPr>
              <a:t>     Direcção Executiva do CFM Centro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804" y="263770"/>
            <a:ext cx="45719" cy="6330461"/>
          </a:xfrm>
          <a:prstGeom prst="rect">
            <a:avLst/>
          </a:prstGeom>
          <a:solidFill>
            <a:srgbClr val="ABC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46"/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499379" y="904363"/>
            <a:ext cx="8136179" cy="5334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63305" tIns="31652" rIns="63305" bIns="31652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>
              <a:lnSpc>
                <a:spcPct val="115000"/>
              </a:lnSpc>
              <a:spcBef>
                <a:spcPts val="0"/>
              </a:spcBef>
            </a:pPr>
            <a:r>
              <a:rPr lang="pt-BR" sz="1800" b="1">
                <a:solidFill>
                  <a:prstClr val="black"/>
                </a:solidFill>
                <a:ea typeface="Times New Roman" panose="02020603050405020304" pitchFamily="18" charset="0"/>
              </a:rPr>
              <a:t>Contratação de Empreitadas de Obras e Fornecimento de Bens e Serviços - 2025</a:t>
            </a:r>
            <a:endParaRPr lang="pt-PT" sz="18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8482" y="523167"/>
            <a:ext cx="300826" cy="268408"/>
          </a:xfrm>
          <a:prstGeom prst="ellipse">
            <a:avLst/>
          </a:prstGeom>
          <a:solidFill>
            <a:srgbClr val="005000"/>
          </a:solidFill>
          <a:ln>
            <a:solidFill>
              <a:srgbClr val="ABC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77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3</a:t>
            </a:r>
            <a:endParaRPr lang="en-US" sz="1477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9625BF9-4350-49B0-B7D0-B6589F810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68102"/>
              </p:ext>
            </p:extLst>
          </p:nvPr>
        </p:nvGraphicFramePr>
        <p:xfrm>
          <a:off x="556305" y="1417108"/>
          <a:ext cx="7673105" cy="4142812"/>
        </p:xfrm>
        <a:graphic>
          <a:graphicData uri="http://schemas.openxmlformats.org/drawingml/2006/table">
            <a:tbl>
              <a:tblPr/>
              <a:tblGrid>
                <a:gridCol w="552567">
                  <a:extLst>
                    <a:ext uri="{9D8B030D-6E8A-4147-A177-3AD203B41FA5}">
                      <a16:colId xmlns:a16="http://schemas.microsoft.com/office/drawing/2014/main" val="1242070391"/>
                    </a:ext>
                  </a:extLst>
                </a:gridCol>
                <a:gridCol w="4793336">
                  <a:extLst>
                    <a:ext uri="{9D8B030D-6E8A-4147-A177-3AD203B41FA5}">
                      <a16:colId xmlns:a16="http://schemas.microsoft.com/office/drawing/2014/main" val="2812637865"/>
                    </a:ext>
                  </a:extLst>
                </a:gridCol>
                <a:gridCol w="1163601">
                  <a:extLst>
                    <a:ext uri="{9D8B030D-6E8A-4147-A177-3AD203B41FA5}">
                      <a16:colId xmlns:a16="http://schemas.microsoft.com/office/drawing/2014/main" val="3621682269"/>
                    </a:ext>
                  </a:extLst>
                </a:gridCol>
                <a:gridCol w="1163601">
                  <a:extLst>
                    <a:ext uri="{9D8B030D-6E8A-4147-A177-3AD203B41FA5}">
                      <a16:colId xmlns:a16="http://schemas.microsoft.com/office/drawing/2014/main" val="2568873168"/>
                    </a:ext>
                  </a:extLst>
                </a:gridCol>
              </a:tblGrid>
              <a:tr h="15381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</a:t>
                      </a: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Designação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Previsão de Inicio da Contratação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220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Ponto de Situação</a:t>
                      </a:r>
                      <a:endParaRPr lang="pt-PT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770929"/>
                  </a:ext>
                </a:extLst>
              </a:tr>
              <a:tr h="152147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CFM Centro</a:t>
                      </a:r>
                    </a:p>
                  </a:txBody>
                  <a:tcPr marL="7926" marR="7926" marT="79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Escada Telescópica para o Terminal de Petróleos da Beira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655409"/>
                  </a:ext>
                </a:extLst>
              </a:tr>
              <a:tr h="32107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Reabilitação de Defensas do Cais Norte de Rebocadores - Serviço Marítimo do Porto da Beira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1689998"/>
                  </a:ext>
                </a:extLst>
              </a:tr>
              <a:tr h="450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Reabilitação Parcial da Ponte Dona Ana (Reabilitação do Passadiço e viadutos de Acesso à Ponte (extensão de 3,750 km) - Linha de Sena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667622"/>
                  </a:ext>
                </a:extLst>
              </a:tr>
              <a:tr h="450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Passagem Superior para Peões na Estação de Moatize - (Ponte pedonal-30m de extensão)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982914"/>
                  </a:ext>
                </a:extLst>
              </a:tr>
              <a:tr h="450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Passagem Superior para Peões na Estação de Dondo - (Ponte pedonal -45m de extensão)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114785"/>
                  </a:ext>
                </a:extLst>
              </a:tr>
              <a:tr h="499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Iluminação da Gare da Estação da Manga - (750m de extensão)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817974"/>
                  </a:ext>
                </a:extLst>
              </a:tr>
              <a:tr h="572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Iluminação da Gare da Estação de Dondo 2 - (750m de extensão)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432431"/>
                  </a:ext>
                </a:extLst>
              </a:tr>
              <a:tr h="645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da Reserva da Tracção, na Estação de Sena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684575"/>
                  </a:ext>
                </a:extLst>
              </a:tr>
              <a:tr h="450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Aquisição de Transportador de Vagões para Departamento do Material Rebocado - (Serviços de Oficinas Gerais do CFM Centro)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6951095"/>
                  </a:ext>
                </a:extLst>
              </a:tr>
              <a:tr h="2083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Tratamento de Água para Locomotivas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Fevereriro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31745"/>
                  </a:ext>
                </a:extLst>
              </a:tr>
              <a:tr h="3021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Reabilitação do Ramal de Marromeu - (80 Km de extensão)</a:t>
                      </a:r>
                    </a:p>
                  </a:txBody>
                  <a:tcPr marL="7926" marR="7926" marT="79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26" marR="7926" marT="79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589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44554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37" r="32466"/>
          <a:stretch/>
        </p:blipFill>
        <p:spPr>
          <a:xfrm>
            <a:off x="0" y="263770"/>
            <a:ext cx="458612" cy="6330461"/>
          </a:xfrm>
          <a:prstGeom prst="rect">
            <a:avLst/>
          </a:prstGeom>
        </p:spPr>
      </p:pic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514823"/>
            <a:ext cx="435948" cy="252779"/>
          </a:xfrm>
        </p:spPr>
        <p:txBody>
          <a:bodyPr/>
          <a:lstStyle/>
          <a:p>
            <a:pPr algn="l"/>
            <a:fld id="{E24F5879-4552-4180-A5D5-5DC9F1869D81}" type="slidenum">
              <a:rPr lang="en-US" sz="1477" b="1" smtClean="0">
                <a:solidFill>
                  <a:srgbClr val="ABCD79"/>
                </a:solidFill>
                <a:latin typeface="Arial" charset="0"/>
                <a:ea typeface="Arial" charset="0"/>
                <a:cs typeface="Arial" charset="0"/>
              </a:rPr>
              <a:t>5</a:t>
            </a:fld>
            <a:endParaRPr lang="en-US" sz="1477" b="1" dirty="0">
              <a:solidFill>
                <a:srgbClr val="ABCD79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9047" y="826151"/>
            <a:ext cx="8856122" cy="0"/>
          </a:xfrm>
          <a:prstGeom prst="line">
            <a:avLst/>
          </a:prstGeom>
          <a:ln>
            <a:solidFill>
              <a:srgbClr val="005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56305" y="410379"/>
            <a:ext cx="74680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PT" sz="2400" b="1" dirty="0">
                <a:solidFill>
                  <a:srgbClr val="005000"/>
                </a:solidFill>
                <a:latin typeface="+mj-lt"/>
                <a:ea typeface="Arial" charset="0"/>
                <a:cs typeface="Arial" charset="0"/>
              </a:rPr>
              <a:t>     Direcção Executiva do CFM Norte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804" y="263770"/>
            <a:ext cx="45719" cy="6330461"/>
          </a:xfrm>
          <a:prstGeom prst="rect">
            <a:avLst/>
          </a:prstGeom>
          <a:solidFill>
            <a:srgbClr val="ABCD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46"/>
          </a:p>
        </p:txBody>
      </p:sp>
      <p:sp>
        <p:nvSpPr>
          <p:cNvPr id="12" name="Rectangle 2"/>
          <p:cNvSpPr txBox="1">
            <a:spLocks/>
          </p:cNvSpPr>
          <p:nvPr/>
        </p:nvSpPr>
        <p:spPr>
          <a:xfrm>
            <a:off x="563017" y="902018"/>
            <a:ext cx="8136179" cy="5334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63305" tIns="31652" rIns="63305" bIns="31652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defTabSz="914400">
              <a:lnSpc>
                <a:spcPct val="115000"/>
              </a:lnSpc>
              <a:spcBef>
                <a:spcPts val="0"/>
              </a:spcBef>
            </a:pPr>
            <a:r>
              <a:rPr lang="pt-BR" sz="1800" b="1">
                <a:solidFill>
                  <a:prstClr val="black"/>
                </a:solidFill>
                <a:ea typeface="Times New Roman" panose="02020603050405020304" pitchFamily="18" charset="0"/>
              </a:rPr>
              <a:t>Contratação de Empreitadas de Obras e Fornecimento de Bens e Serviços - 2025</a:t>
            </a:r>
            <a:endParaRPr lang="pt-PT" sz="1800" dirty="0">
              <a:solidFill>
                <a:prstClr val="black"/>
              </a:solidFill>
              <a:ea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58482" y="523167"/>
            <a:ext cx="300826" cy="268408"/>
          </a:xfrm>
          <a:prstGeom prst="ellipse">
            <a:avLst/>
          </a:prstGeom>
          <a:solidFill>
            <a:srgbClr val="005000"/>
          </a:solidFill>
          <a:ln>
            <a:solidFill>
              <a:srgbClr val="ABCD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77" b="1" dirty="0" smtClean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rPr>
              <a:t>4</a:t>
            </a:r>
            <a:endParaRPr lang="en-US" sz="1477" b="1" dirty="0">
              <a:solidFill>
                <a:schemeClr val="bg1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ED4D34E-0E71-443F-85C4-34FE4C4C9B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753028"/>
              </p:ext>
            </p:extLst>
          </p:nvPr>
        </p:nvGraphicFramePr>
        <p:xfrm>
          <a:off x="708895" y="1272116"/>
          <a:ext cx="7746613" cy="4649820"/>
        </p:xfrm>
        <a:graphic>
          <a:graphicData uri="http://schemas.openxmlformats.org/drawingml/2006/table">
            <a:tbl>
              <a:tblPr/>
              <a:tblGrid>
                <a:gridCol w="617420">
                  <a:extLst>
                    <a:ext uri="{9D8B030D-6E8A-4147-A177-3AD203B41FA5}">
                      <a16:colId xmlns:a16="http://schemas.microsoft.com/office/drawing/2014/main" val="1548915073"/>
                    </a:ext>
                  </a:extLst>
                </a:gridCol>
                <a:gridCol w="4310713">
                  <a:extLst>
                    <a:ext uri="{9D8B030D-6E8A-4147-A177-3AD203B41FA5}">
                      <a16:colId xmlns:a16="http://schemas.microsoft.com/office/drawing/2014/main" val="540618097"/>
                    </a:ext>
                  </a:extLst>
                </a:gridCol>
                <a:gridCol w="1601972">
                  <a:extLst>
                    <a:ext uri="{9D8B030D-6E8A-4147-A177-3AD203B41FA5}">
                      <a16:colId xmlns:a16="http://schemas.microsoft.com/office/drawing/2014/main" val="2313678054"/>
                    </a:ext>
                  </a:extLst>
                </a:gridCol>
                <a:gridCol w="1216508">
                  <a:extLst>
                    <a:ext uri="{9D8B030D-6E8A-4147-A177-3AD203B41FA5}">
                      <a16:colId xmlns:a16="http://schemas.microsoft.com/office/drawing/2014/main" val="1866820293"/>
                    </a:ext>
                  </a:extLst>
                </a:gridCol>
              </a:tblGrid>
              <a:tr h="181473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Local</a:t>
                      </a:r>
                    </a:p>
                  </a:txBody>
                  <a:tcPr marL="7755" marR="7755" marT="7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Designação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Previsão de Inicio da Contratação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22041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Ponto de Situação</a:t>
                      </a:r>
                      <a:endParaRPr lang="pt-PT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330603"/>
                  </a:ext>
                </a:extLst>
              </a:tr>
              <a:tr h="193881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pt-PT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CFM Norte</a:t>
                      </a:r>
                    </a:p>
                  </a:txBody>
                  <a:tcPr marL="7755" marR="7755" marT="77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Reabilitação da Casa Protocolar N. 1 (Nampula)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53648"/>
                  </a:ext>
                </a:extLst>
              </a:tr>
              <a:tr h="1938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Reabilitação da Casa 66H (Nampula)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49631"/>
                  </a:ext>
                </a:extLst>
              </a:tr>
              <a:tr h="2404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Pavimentação da área de carregamento de óleos Vegetais; Execução de rede de drenagem de águas pluviais e Construção de bacia de retenção (Nacala - Porto)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Julho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736804"/>
                  </a:ext>
                </a:extLst>
              </a:tr>
              <a:tr h="110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Requalificação das instalações da antiga Carpintaria em Posto Médico (Nacala - Porto)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446857"/>
                  </a:ext>
                </a:extLst>
              </a:tr>
              <a:tr h="118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Furo e Reservatórios de Água para o abastecimento do Acampamento Novo (Nacala - Porto)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Fevereiro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3374039"/>
                  </a:ext>
                </a:extLst>
              </a:tr>
              <a:tr h="21715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Vedação dos Blocos Residenciais de Nacala - Porto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Março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288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Refeitório geral no recinto Portuário (Nacala - Porto)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630937"/>
                  </a:ext>
                </a:extLst>
              </a:tr>
              <a:tr h="232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Vias de acesso na zona de aterro dedicado à construção de armazéns  (Nacala - Porto)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32911"/>
                  </a:ext>
                </a:extLst>
              </a:tr>
              <a:tr h="387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painéis solares para torres de iluminação no recinto Portuário (Nacala - Porto)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Junho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888681"/>
                  </a:ext>
                </a:extLst>
              </a:tr>
              <a:tr h="3877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painéis solares para torres de iluminação no recinto Portuário (Porto de Pemba)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073525"/>
                  </a:ext>
                </a:extLst>
              </a:tr>
              <a:tr h="3551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pt-PT" sz="13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Construção de Edificio Multiuso para torre de controle no Porto de Pemba</a:t>
                      </a:r>
                    </a:p>
                  </a:txBody>
                  <a:tcPr marL="7755" marR="7755" marT="77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PT" sz="13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PT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55" marR="7755" marT="77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922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4604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13203</TotalTime>
  <Words>1083</Words>
  <Application>Microsoft Office PowerPoint</Application>
  <PresentationFormat>On-screen Show (4:3)</PresentationFormat>
  <Paragraphs>166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Denis Ernesto Boca</dc:creator>
  <cp:lastModifiedBy>Saquina Cassamo Gulamo</cp:lastModifiedBy>
  <cp:revision>1022</cp:revision>
  <cp:lastPrinted>2020-02-20T09:36:55Z</cp:lastPrinted>
  <dcterms:created xsi:type="dcterms:W3CDTF">2017-07-25T14:35:48Z</dcterms:created>
  <dcterms:modified xsi:type="dcterms:W3CDTF">2025-01-24T11:53:15Z</dcterms:modified>
</cp:coreProperties>
</file>